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1"/>
  </p:notesMasterIdLst>
  <p:handoutMasterIdLst>
    <p:handoutMasterId r:id="rId42"/>
  </p:handoutMasterIdLst>
  <p:sldIdLst>
    <p:sldId id="316" r:id="rId2"/>
    <p:sldId id="258" r:id="rId3"/>
    <p:sldId id="259" r:id="rId4"/>
    <p:sldId id="311" r:id="rId5"/>
    <p:sldId id="268" r:id="rId6"/>
    <p:sldId id="269" r:id="rId7"/>
    <p:sldId id="266" r:id="rId8"/>
    <p:sldId id="317" r:id="rId9"/>
    <p:sldId id="318" r:id="rId10"/>
    <p:sldId id="267" r:id="rId11"/>
    <p:sldId id="271" r:id="rId12"/>
    <p:sldId id="306" r:id="rId13"/>
    <p:sldId id="273" r:id="rId14"/>
    <p:sldId id="312" r:id="rId15"/>
    <p:sldId id="277" r:id="rId16"/>
    <p:sldId id="279" r:id="rId17"/>
    <p:sldId id="280" r:id="rId18"/>
    <p:sldId id="283" r:id="rId19"/>
    <p:sldId id="284" r:id="rId20"/>
    <p:sldId id="285" r:id="rId21"/>
    <p:sldId id="286" r:id="rId22"/>
    <p:sldId id="287" r:id="rId23"/>
    <p:sldId id="288" r:id="rId24"/>
    <p:sldId id="289" r:id="rId25"/>
    <p:sldId id="303" r:id="rId26"/>
    <p:sldId id="290" r:id="rId27"/>
    <p:sldId id="291" r:id="rId28"/>
    <p:sldId id="292" r:id="rId29"/>
    <p:sldId id="293" r:id="rId30"/>
    <p:sldId id="294" r:id="rId31"/>
    <p:sldId id="319" r:id="rId32"/>
    <p:sldId id="320" r:id="rId33"/>
    <p:sldId id="302" r:id="rId34"/>
    <p:sldId id="313" r:id="rId35"/>
    <p:sldId id="314" r:id="rId36"/>
    <p:sldId id="315" r:id="rId37"/>
    <p:sldId id="296" r:id="rId38"/>
    <p:sldId id="298" r:id="rId39"/>
    <p:sldId id="299" r:id="rId40"/>
  </p:sldIdLst>
  <p:sldSz cx="9144000" cy="6858000" type="screen4x3"/>
  <p:notesSz cx="6858000" cy="9144000"/>
  <p:custDataLst>
    <p:tags r:id="rId4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3" autoAdjust="0"/>
    <p:restoredTop sz="94660"/>
  </p:normalViewPr>
  <p:slideViewPr>
    <p:cSldViewPr>
      <p:cViewPr varScale="1">
        <p:scale>
          <a:sx n="87" d="100"/>
          <a:sy n="87" d="100"/>
        </p:scale>
        <p:origin x="-1458" y="-84"/>
      </p:cViewPr>
      <p:guideLst>
        <p:guide orient="horz" pos="1008"/>
        <p:guide pos="1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737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737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37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86EC2A5-82DD-46D2-B9E9-2B4F4969B620}" type="slidenum">
              <a:rPr lang="en-US"/>
              <a:pPr>
                <a:defRPr/>
              </a:pPr>
              <a:t>‹#›</a:t>
            </a:fld>
            <a:endParaRPr lang="en-US"/>
          </a:p>
        </p:txBody>
      </p:sp>
    </p:spTree>
    <p:extLst>
      <p:ext uri="{BB962C8B-B14F-4D97-AF65-F5344CB8AC3E}">
        <p14:creationId xmlns:p14="http://schemas.microsoft.com/office/powerpoint/2010/main" val="4239454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2A325F9-FB13-4B5C-ABDD-44C3790AE13C}" type="slidenum">
              <a:rPr lang="en-US"/>
              <a:pPr>
                <a:defRPr/>
              </a:pPr>
              <a:t>‹#›</a:t>
            </a:fld>
            <a:endParaRPr lang="en-US"/>
          </a:p>
        </p:txBody>
      </p:sp>
    </p:spTree>
    <p:extLst>
      <p:ext uri="{BB962C8B-B14F-4D97-AF65-F5344CB8AC3E}">
        <p14:creationId xmlns:p14="http://schemas.microsoft.com/office/powerpoint/2010/main" val="2894703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 name="Rectangle 2"/>
          <p:cNvSpPr>
            <a:spLocks noChangeArrowheads="1"/>
          </p:cNvSpPr>
          <p:nvPr/>
        </p:nvSpPr>
        <p:spPr bwMode="auto">
          <a:xfrm>
            <a:off x="0" y="1600200"/>
            <a:ext cx="7620000" cy="3581400"/>
          </a:xfrm>
          <a:prstGeom prst="rect">
            <a:avLst/>
          </a:prstGeom>
          <a:solidFill>
            <a:srgbClr val="497F8C"/>
          </a:solidFill>
          <a:ln w="9525">
            <a:solidFill>
              <a:schemeClr val="tx1"/>
            </a:solidFill>
            <a:miter lim="800000"/>
            <a:headEnd/>
            <a:tailEnd/>
          </a:ln>
          <a:effectLst/>
        </p:spPr>
        <p:txBody>
          <a:bodyPr wrap="none" anchor="ctr"/>
          <a:lstStyle/>
          <a:p>
            <a:pPr>
              <a:defRPr/>
            </a:pPr>
            <a:endParaRPr lang="en-US"/>
          </a:p>
        </p:txBody>
      </p:sp>
      <p:sp>
        <p:nvSpPr>
          <p:cNvPr id="4" name="Rectangle 3"/>
          <p:cNvSpPr>
            <a:spLocks noChangeArrowheads="1"/>
          </p:cNvSpPr>
          <p:nvPr/>
        </p:nvSpPr>
        <p:spPr bwMode="auto">
          <a:xfrm>
            <a:off x="0" y="5334000"/>
            <a:ext cx="9144000" cy="1600200"/>
          </a:xfrm>
          <a:prstGeom prst="rect">
            <a:avLst/>
          </a:prstGeom>
          <a:solidFill>
            <a:srgbClr val="E7D8C1"/>
          </a:solidFill>
          <a:ln w="9525">
            <a:noFill/>
            <a:miter lim="800000"/>
            <a:headEnd/>
            <a:tailEnd/>
          </a:ln>
          <a:effectLst/>
        </p:spPr>
        <p:txBody>
          <a:bodyPr wrap="none" anchor="ctr"/>
          <a:lstStyle/>
          <a:p>
            <a:pPr>
              <a:defRPr/>
            </a:pPr>
            <a:endParaRPr lang="en-US"/>
          </a:p>
        </p:txBody>
      </p:sp>
      <p:sp>
        <p:nvSpPr>
          <p:cNvPr id="5" name="Rectangle 5"/>
          <p:cNvSpPr>
            <a:spLocks noChangeArrowheads="1"/>
          </p:cNvSpPr>
          <p:nvPr/>
        </p:nvSpPr>
        <p:spPr bwMode="auto">
          <a:xfrm>
            <a:off x="0" y="0"/>
            <a:ext cx="7620000" cy="1600200"/>
          </a:xfrm>
          <a:prstGeom prst="rect">
            <a:avLst/>
          </a:prstGeom>
          <a:solidFill>
            <a:srgbClr val="000000"/>
          </a:solidFill>
          <a:ln w="9525">
            <a:solidFill>
              <a:schemeClr val="tx1"/>
            </a:solidFill>
            <a:miter lim="800000"/>
            <a:headEnd/>
            <a:tailEnd/>
          </a:ln>
          <a:effectLst/>
        </p:spPr>
        <p:txBody>
          <a:bodyPr wrap="none" anchor="ctr"/>
          <a:lstStyle/>
          <a:p>
            <a:pPr>
              <a:defRPr/>
            </a:pPr>
            <a:endParaRPr lang="en-US"/>
          </a:p>
        </p:txBody>
      </p:sp>
      <p:sp>
        <p:nvSpPr>
          <p:cNvPr id="6" name="Rectangle 6"/>
          <p:cNvSpPr>
            <a:spLocks noChangeArrowheads="1"/>
          </p:cNvSpPr>
          <p:nvPr/>
        </p:nvSpPr>
        <p:spPr bwMode="auto">
          <a:xfrm>
            <a:off x="109538" y="6321425"/>
            <a:ext cx="3505200" cy="549275"/>
          </a:xfrm>
          <a:prstGeom prst="rect">
            <a:avLst/>
          </a:prstGeom>
          <a:noFill/>
          <a:ln w="9525">
            <a:noFill/>
            <a:miter lim="800000"/>
            <a:headEnd/>
            <a:tailEnd/>
          </a:ln>
          <a:effectLst/>
        </p:spPr>
        <p:txBody>
          <a:bodyPr>
            <a:spAutoFit/>
          </a:bodyPr>
          <a:lstStyle/>
          <a:p>
            <a:pPr eaLnBrk="0" hangingPunct="0">
              <a:defRPr/>
            </a:pPr>
            <a:r>
              <a:rPr lang="en-US" sz="1000" b="1">
                <a:solidFill>
                  <a:srgbClr val="000066"/>
                </a:solidFill>
              </a:rPr>
              <a:t>ECONOMICS: Principles and Applications 3e</a:t>
            </a:r>
          </a:p>
          <a:p>
            <a:pPr eaLnBrk="0" hangingPunct="0">
              <a:defRPr/>
            </a:pPr>
            <a:r>
              <a:rPr lang="en-US" sz="1000" b="1">
                <a:solidFill>
                  <a:srgbClr val="000066"/>
                </a:solidFill>
              </a:rPr>
              <a:t>HALL &amp; LIEBERMAN</a:t>
            </a:r>
          </a:p>
          <a:p>
            <a:pPr eaLnBrk="0" hangingPunct="0">
              <a:defRPr/>
            </a:pPr>
            <a:r>
              <a:rPr lang="en-US" sz="1000">
                <a:solidFill>
                  <a:srgbClr val="000066"/>
                </a:solidFill>
              </a:rPr>
              <a:t>© 2005 Thomson Business and Professional Publishing</a:t>
            </a:r>
          </a:p>
        </p:txBody>
      </p:sp>
      <p:sp>
        <p:nvSpPr>
          <p:cNvPr id="7" name="WordArt 7"/>
          <p:cNvSpPr>
            <a:spLocks noChangeArrowheads="1" noChangeShapeType="1" noTextEdit="1"/>
          </p:cNvSpPr>
          <p:nvPr/>
        </p:nvSpPr>
        <p:spPr bwMode="auto">
          <a:xfrm>
            <a:off x="609600" y="609600"/>
            <a:ext cx="2743200" cy="381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9"/>
              </a:avLst>
            </a:prstTxWarp>
          </a:bodyPr>
          <a:lstStyle/>
          <a:p>
            <a:pPr algn="ctr"/>
            <a:r>
              <a:rPr lang="en-US" sz="3600" kern="10">
                <a:solidFill>
                  <a:srgbClr val="FFFFFF"/>
                </a:solidFill>
                <a:latin typeface="Arial"/>
                <a:cs typeface="Arial"/>
              </a:rPr>
              <a:t>CHAPTER 22</a:t>
            </a:r>
          </a:p>
        </p:txBody>
      </p:sp>
      <p:pic>
        <p:nvPicPr>
          <p:cNvPr id="8"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3652838"/>
            <a:ext cx="3048000" cy="152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9"/>
          <p:cNvSpPr>
            <a:spLocks noChangeShapeType="1"/>
          </p:cNvSpPr>
          <p:nvPr/>
        </p:nvSpPr>
        <p:spPr bwMode="auto">
          <a:xfrm>
            <a:off x="0" y="5257800"/>
            <a:ext cx="9144000" cy="0"/>
          </a:xfrm>
          <a:prstGeom prst="line">
            <a:avLst/>
          </a:prstGeom>
          <a:noFill/>
          <a:ln w="228600">
            <a:solidFill>
              <a:srgbClr val="FF9900"/>
            </a:solidFill>
            <a:round/>
            <a:headEnd/>
            <a:tailEnd/>
          </a:ln>
          <a:effectLst/>
        </p:spPr>
        <p:txBody>
          <a:bodyPr wrap="none" anchor="ctr"/>
          <a:lstStyle/>
          <a:p>
            <a:pPr>
              <a:defRPr/>
            </a:pPr>
            <a:endParaRPr lang="en-US"/>
          </a:p>
        </p:txBody>
      </p:sp>
      <p:sp>
        <p:nvSpPr>
          <p:cNvPr id="10" name="Text Box 11"/>
          <p:cNvSpPr txBox="1">
            <a:spLocks noChangeArrowheads="1"/>
          </p:cNvSpPr>
          <p:nvPr/>
        </p:nvSpPr>
        <p:spPr bwMode="auto">
          <a:xfrm>
            <a:off x="4692650" y="5638800"/>
            <a:ext cx="3808413" cy="366713"/>
          </a:xfrm>
          <a:prstGeom prst="rect">
            <a:avLst/>
          </a:prstGeom>
          <a:solidFill>
            <a:srgbClr val="808000">
              <a:alpha val="59000"/>
            </a:srgbClr>
          </a:solidFill>
          <a:ln w="9525">
            <a:noFill/>
            <a:miter lim="800000"/>
            <a:headEnd/>
            <a:tailEnd/>
          </a:ln>
          <a:effectLst/>
        </p:spPr>
        <p:txBody>
          <a:bodyPr>
            <a:spAutoFit/>
          </a:bodyPr>
          <a:lstStyle/>
          <a:p>
            <a:pPr>
              <a:spcBef>
                <a:spcPct val="50000"/>
              </a:spcBef>
              <a:defRPr/>
            </a:pPr>
            <a:r>
              <a:rPr lang="en-US"/>
              <a:t>Slides by:  John &amp; Pamela Hall</a:t>
            </a:r>
          </a:p>
        </p:txBody>
      </p:sp>
      <p:sp>
        <p:nvSpPr>
          <p:cNvPr id="89092" name="Rectangle 4"/>
          <p:cNvSpPr>
            <a:spLocks noGrp="1" noChangeArrowheads="1"/>
          </p:cNvSpPr>
          <p:nvPr>
            <p:ph type="subTitle" idx="1"/>
          </p:nvPr>
        </p:nvSpPr>
        <p:spPr>
          <a:xfrm>
            <a:off x="609600" y="2133600"/>
            <a:ext cx="5257800" cy="2438400"/>
          </a:xfrm>
        </p:spPr>
        <p:txBody>
          <a:bodyPr/>
          <a:lstStyle>
            <a:lvl1pPr marL="0" indent="0" algn="ctr">
              <a:buFontTx/>
              <a:buNone/>
              <a:defRPr>
                <a:solidFill>
                  <a:schemeClr val="bg1"/>
                </a:solidFill>
              </a:defRPr>
            </a:lvl1pPr>
          </a:lstStyle>
          <a:p>
            <a:r>
              <a:rPr lang="en-US"/>
              <a:t>Click to edit Master subtitle style</a:t>
            </a:r>
          </a:p>
        </p:txBody>
      </p:sp>
      <p:sp>
        <p:nvSpPr>
          <p:cNvPr id="11" name="Rectangle 10"/>
          <p:cNvSpPr>
            <a:spLocks noGrp="1" noChangeArrowheads="1"/>
          </p:cNvSpPr>
          <p:nvPr>
            <p:ph type="sldNum" sz="quarter" idx="10"/>
          </p:nvPr>
        </p:nvSpPr>
        <p:spPr>
          <a:xfrm>
            <a:off x="8501063" y="6381750"/>
            <a:ext cx="642937" cy="476250"/>
          </a:xfrm>
          <a:gradFill>
            <a:gsLst>
              <a:gs pos="0">
                <a:srgbClr val="D67A0A"/>
              </a:gs>
              <a:gs pos="100000">
                <a:srgbClr val="D67A0A">
                  <a:gamma/>
                  <a:tint val="54118"/>
                  <a:invGamma/>
                </a:srgbClr>
              </a:gs>
            </a:gsLst>
          </a:gradFill>
        </p:spPr>
        <p:txBody>
          <a:bodyPr/>
          <a:lstStyle>
            <a:lvl1pPr>
              <a:defRPr sz="1400" smtClean="0"/>
            </a:lvl1pPr>
          </a:lstStyle>
          <a:p>
            <a:pPr>
              <a:defRPr/>
            </a:pPr>
            <a:fld id="{48EB1498-7DA9-45B1-A5BF-57BD7F2696BE}" type="slidenum">
              <a:rPr lang="en-US"/>
              <a:pPr>
                <a:defRPr/>
              </a:pPr>
              <a:t>‹#›</a:t>
            </a:fld>
            <a:endParaRPr lang="en-US"/>
          </a:p>
        </p:txBody>
      </p:sp>
    </p:spTree>
    <p:extLst>
      <p:ext uri="{BB962C8B-B14F-4D97-AF65-F5344CB8AC3E}">
        <p14:creationId xmlns:p14="http://schemas.microsoft.com/office/powerpoint/2010/main" val="1805280512"/>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smtClean="0"/>
            </a:lvl1pPr>
          </a:lstStyle>
          <a:p>
            <a:pPr>
              <a:defRPr/>
            </a:pPr>
            <a:endParaRPr lang="en-US"/>
          </a:p>
        </p:txBody>
      </p:sp>
      <p:sp>
        <p:nvSpPr>
          <p:cNvPr id="5" name="Rectangle 6"/>
          <p:cNvSpPr>
            <a:spLocks noGrp="1" noChangeArrowheads="1"/>
          </p:cNvSpPr>
          <p:nvPr>
            <p:ph type="sldNum" sz="quarter" idx="11"/>
          </p:nvPr>
        </p:nvSpPr>
        <p:spPr/>
        <p:txBody>
          <a:bodyPr/>
          <a:lstStyle>
            <a:lvl1pPr>
              <a:defRPr smtClean="0"/>
            </a:lvl1pPr>
          </a:lstStyle>
          <a:p>
            <a:pPr>
              <a:defRPr/>
            </a:pPr>
            <a:fld id="{3A551035-27A8-445A-903E-65CE38A2D31A}" type="slidenum">
              <a:rPr lang="en-US"/>
              <a:pPr>
                <a:defRPr/>
              </a:pPr>
              <a:t>‹#›</a:t>
            </a:fld>
            <a:endParaRPr lang="en-US"/>
          </a:p>
        </p:txBody>
      </p:sp>
    </p:spTree>
    <p:extLst>
      <p:ext uri="{BB962C8B-B14F-4D97-AF65-F5344CB8AC3E}">
        <p14:creationId xmlns:p14="http://schemas.microsoft.com/office/powerpoint/2010/main" val="289599042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152400"/>
            <a:ext cx="2174875" cy="6178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373813" cy="6178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smtClean="0"/>
            </a:lvl1pPr>
          </a:lstStyle>
          <a:p>
            <a:pPr>
              <a:defRPr/>
            </a:pPr>
            <a:endParaRPr lang="en-US"/>
          </a:p>
        </p:txBody>
      </p:sp>
      <p:sp>
        <p:nvSpPr>
          <p:cNvPr id="5" name="Rectangle 6"/>
          <p:cNvSpPr>
            <a:spLocks noGrp="1" noChangeArrowheads="1"/>
          </p:cNvSpPr>
          <p:nvPr>
            <p:ph type="sldNum" sz="quarter" idx="11"/>
          </p:nvPr>
        </p:nvSpPr>
        <p:spPr/>
        <p:txBody>
          <a:bodyPr/>
          <a:lstStyle>
            <a:lvl1pPr>
              <a:defRPr smtClean="0"/>
            </a:lvl1pPr>
          </a:lstStyle>
          <a:p>
            <a:pPr>
              <a:defRPr/>
            </a:pPr>
            <a:fld id="{6B60C57A-EC56-4AC1-B580-AE3964E3A0A2}" type="slidenum">
              <a:rPr lang="en-US"/>
              <a:pPr>
                <a:defRPr/>
              </a:pPr>
              <a:t>‹#›</a:t>
            </a:fld>
            <a:endParaRPr lang="en-US"/>
          </a:p>
        </p:txBody>
      </p:sp>
    </p:spTree>
    <p:extLst>
      <p:ext uri="{BB962C8B-B14F-4D97-AF65-F5344CB8AC3E}">
        <p14:creationId xmlns:p14="http://schemas.microsoft.com/office/powerpoint/2010/main" val="166406090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48688"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600200"/>
            <a:ext cx="4159250" cy="473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600200"/>
            <a:ext cx="4160838" cy="473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a:defRPr smtClean="0"/>
            </a:lvl1pPr>
          </a:lstStyle>
          <a:p>
            <a:pPr>
              <a:defRPr/>
            </a:pPr>
            <a:endParaRPr lang="en-US"/>
          </a:p>
        </p:txBody>
      </p:sp>
      <p:sp>
        <p:nvSpPr>
          <p:cNvPr id="6" name="Rectangle 6"/>
          <p:cNvSpPr>
            <a:spLocks noGrp="1" noChangeArrowheads="1"/>
          </p:cNvSpPr>
          <p:nvPr>
            <p:ph type="sldNum" sz="quarter" idx="11"/>
          </p:nvPr>
        </p:nvSpPr>
        <p:spPr/>
        <p:txBody>
          <a:bodyPr/>
          <a:lstStyle>
            <a:lvl1pPr>
              <a:defRPr smtClean="0"/>
            </a:lvl1pPr>
          </a:lstStyle>
          <a:p>
            <a:pPr>
              <a:defRPr/>
            </a:pPr>
            <a:fld id="{E81B020A-D16D-454E-84E8-3BE4D3D825E5}" type="slidenum">
              <a:rPr lang="en-US"/>
              <a:pPr>
                <a:defRPr/>
              </a:pPr>
              <a:t>‹#›</a:t>
            </a:fld>
            <a:endParaRPr lang="en-US"/>
          </a:p>
        </p:txBody>
      </p:sp>
    </p:spTree>
    <p:extLst>
      <p:ext uri="{BB962C8B-B14F-4D97-AF65-F5344CB8AC3E}">
        <p14:creationId xmlns:p14="http://schemas.microsoft.com/office/powerpoint/2010/main" val="68626196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48688"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600200"/>
            <a:ext cx="4159250" cy="473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6450" y="1600200"/>
            <a:ext cx="4160838" cy="2289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6450" y="4041775"/>
            <a:ext cx="4160838" cy="2289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p:txBody>
          <a:bodyPr/>
          <a:lstStyle>
            <a:lvl1pPr>
              <a:defRPr smtClean="0"/>
            </a:lvl1pPr>
          </a:lstStyle>
          <a:p>
            <a:pPr>
              <a:defRPr/>
            </a:pPr>
            <a:endParaRPr lang="en-US"/>
          </a:p>
        </p:txBody>
      </p:sp>
      <p:sp>
        <p:nvSpPr>
          <p:cNvPr id="7" name="Rectangle 6"/>
          <p:cNvSpPr>
            <a:spLocks noGrp="1" noChangeArrowheads="1"/>
          </p:cNvSpPr>
          <p:nvPr>
            <p:ph type="sldNum" sz="quarter" idx="11"/>
          </p:nvPr>
        </p:nvSpPr>
        <p:spPr/>
        <p:txBody>
          <a:bodyPr/>
          <a:lstStyle>
            <a:lvl1pPr>
              <a:defRPr smtClean="0"/>
            </a:lvl1pPr>
          </a:lstStyle>
          <a:p>
            <a:pPr>
              <a:defRPr/>
            </a:pPr>
            <a:fld id="{A92C1738-DBE0-4814-9A57-E098F9F2938B}" type="slidenum">
              <a:rPr lang="en-US"/>
              <a:pPr>
                <a:defRPr/>
              </a:pPr>
              <a:t>‹#›</a:t>
            </a:fld>
            <a:endParaRPr lang="en-US"/>
          </a:p>
        </p:txBody>
      </p:sp>
    </p:spTree>
    <p:extLst>
      <p:ext uri="{BB962C8B-B14F-4D97-AF65-F5344CB8AC3E}">
        <p14:creationId xmlns:p14="http://schemas.microsoft.com/office/powerpoint/2010/main" val="74727142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smtClean="0"/>
            </a:lvl1pPr>
          </a:lstStyle>
          <a:p>
            <a:pPr>
              <a:defRPr/>
            </a:pPr>
            <a:endParaRPr lang="en-US"/>
          </a:p>
        </p:txBody>
      </p:sp>
      <p:sp>
        <p:nvSpPr>
          <p:cNvPr id="5" name="Rectangle 6"/>
          <p:cNvSpPr>
            <a:spLocks noGrp="1" noChangeArrowheads="1"/>
          </p:cNvSpPr>
          <p:nvPr>
            <p:ph type="sldNum" sz="quarter" idx="11"/>
          </p:nvPr>
        </p:nvSpPr>
        <p:spPr/>
        <p:txBody>
          <a:bodyPr/>
          <a:lstStyle>
            <a:lvl1pPr>
              <a:defRPr smtClean="0"/>
            </a:lvl1pPr>
          </a:lstStyle>
          <a:p>
            <a:pPr>
              <a:defRPr/>
            </a:pPr>
            <a:fld id="{14F018BD-A85C-49B1-AA0A-0AFB52ACF1F5}" type="slidenum">
              <a:rPr lang="en-US"/>
              <a:pPr>
                <a:defRPr/>
              </a:pPr>
              <a:t>‹#›</a:t>
            </a:fld>
            <a:endParaRPr lang="en-US"/>
          </a:p>
        </p:txBody>
      </p:sp>
    </p:spTree>
    <p:extLst>
      <p:ext uri="{BB962C8B-B14F-4D97-AF65-F5344CB8AC3E}">
        <p14:creationId xmlns:p14="http://schemas.microsoft.com/office/powerpoint/2010/main" val="42828372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p:txBody>
          <a:bodyPr/>
          <a:lstStyle>
            <a:lvl1pPr>
              <a:defRPr smtClean="0"/>
            </a:lvl1pPr>
          </a:lstStyle>
          <a:p>
            <a:pPr>
              <a:defRPr/>
            </a:pPr>
            <a:endParaRPr lang="en-US"/>
          </a:p>
        </p:txBody>
      </p:sp>
      <p:sp>
        <p:nvSpPr>
          <p:cNvPr id="5" name="Rectangle 6"/>
          <p:cNvSpPr>
            <a:spLocks noGrp="1" noChangeArrowheads="1"/>
          </p:cNvSpPr>
          <p:nvPr>
            <p:ph type="sldNum" sz="quarter" idx="11"/>
          </p:nvPr>
        </p:nvSpPr>
        <p:spPr/>
        <p:txBody>
          <a:bodyPr/>
          <a:lstStyle>
            <a:lvl1pPr>
              <a:defRPr smtClean="0"/>
            </a:lvl1pPr>
          </a:lstStyle>
          <a:p>
            <a:pPr>
              <a:defRPr/>
            </a:pPr>
            <a:fld id="{D277A263-5B3D-4202-AB64-CC448B13EA5F}" type="slidenum">
              <a:rPr lang="en-US"/>
              <a:pPr>
                <a:defRPr/>
              </a:pPr>
              <a:t>‹#›</a:t>
            </a:fld>
            <a:endParaRPr lang="en-US"/>
          </a:p>
        </p:txBody>
      </p:sp>
    </p:spTree>
    <p:extLst>
      <p:ext uri="{BB962C8B-B14F-4D97-AF65-F5344CB8AC3E}">
        <p14:creationId xmlns:p14="http://schemas.microsoft.com/office/powerpoint/2010/main" val="342992246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4159250" cy="4730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600200"/>
            <a:ext cx="4160838" cy="4730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a:defRPr smtClean="0"/>
            </a:lvl1pPr>
          </a:lstStyle>
          <a:p>
            <a:pPr>
              <a:defRPr/>
            </a:pPr>
            <a:endParaRPr lang="en-US"/>
          </a:p>
        </p:txBody>
      </p:sp>
      <p:sp>
        <p:nvSpPr>
          <p:cNvPr id="6" name="Rectangle 6"/>
          <p:cNvSpPr>
            <a:spLocks noGrp="1" noChangeArrowheads="1"/>
          </p:cNvSpPr>
          <p:nvPr>
            <p:ph type="sldNum" sz="quarter" idx="11"/>
          </p:nvPr>
        </p:nvSpPr>
        <p:spPr/>
        <p:txBody>
          <a:bodyPr/>
          <a:lstStyle>
            <a:lvl1pPr>
              <a:defRPr smtClean="0"/>
            </a:lvl1pPr>
          </a:lstStyle>
          <a:p>
            <a:pPr>
              <a:defRPr/>
            </a:pPr>
            <a:fld id="{434A90B1-5476-4F92-8748-384CE25548B0}" type="slidenum">
              <a:rPr lang="en-US"/>
              <a:pPr>
                <a:defRPr/>
              </a:pPr>
              <a:t>‹#›</a:t>
            </a:fld>
            <a:endParaRPr lang="en-US"/>
          </a:p>
        </p:txBody>
      </p:sp>
    </p:spTree>
    <p:extLst>
      <p:ext uri="{BB962C8B-B14F-4D97-AF65-F5344CB8AC3E}">
        <p14:creationId xmlns:p14="http://schemas.microsoft.com/office/powerpoint/2010/main" val="186893270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p:txBody>
          <a:bodyPr/>
          <a:lstStyle>
            <a:lvl1pPr>
              <a:defRPr smtClean="0"/>
            </a:lvl1pPr>
          </a:lstStyle>
          <a:p>
            <a:pPr>
              <a:defRPr/>
            </a:pPr>
            <a:endParaRPr lang="en-US"/>
          </a:p>
        </p:txBody>
      </p:sp>
      <p:sp>
        <p:nvSpPr>
          <p:cNvPr id="8" name="Rectangle 6"/>
          <p:cNvSpPr>
            <a:spLocks noGrp="1" noChangeArrowheads="1"/>
          </p:cNvSpPr>
          <p:nvPr>
            <p:ph type="sldNum" sz="quarter" idx="11"/>
          </p:nvPr>
        </p:nvSpPr>
        <p:spPr/>
        <p:txBody>
          <a:bodyPr/>
          <a:lstStyle>
            <a:lvl1pPr>
              <a:defRPr smtClean="0"/>
            </a:lvl1pPr>
          </a:lstStyle>
          <a:p>
            <a:pPr>
              <a:defRPr/>
            </a:pPr>
            <a:fld id="{79522466-DFCE-4C9F-8E23-07DA3100D8C7}" type="slidenum">
              <a:rPr lang="en-US"/>
              <a:pPr>
                <a:defRPr/>
              </a:pPr>
              <a:t>‹#›</a:t>
            </a:fld>
            <a:endParaRPr lang="en-US"/>
          </a:p>
        </p:txBody>
      </p:sp>
    </p:spTree>
    <p:extLst>
      <p:ext uri="{BB962C8B-B14F-4D97-AF65-F5344CB8AC3E}">
        <p14:creationId xmlns:p14="http://schemas.microsoft.com/office/powerpoint/2010/main" val="76259235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p:txBody>
          <a:bodyPr/>
          <a:lstStyle>
            <a:lvl1pPr>
              <a:defRPr smtClean="0"/>
            </a:lvl1pPr>
          </a:lstStyle>
          <a:p>
            <a:pPr>
              <a:defRPr/>
            </a:pPr>
            <a:endParaRPr lang="en-US"/>
          </a:p>
        </p:txBody>
      </p:sp>
      <p:sp>
        <p:nvSpPr>
          <p:cNvPr id="4" name="Rectangle 6"/>
          <p:cNvSpPr>
            <a:spLocks noGrp="1" noChangeArrowheads="1"/>
          </p:cNvSpPr>
          <p:nvPr>
            <p:ph type="sldNum" sz="quarter" idx="11"/>
          </p:nvPr>
        </p:nvSpPr>
        <p:spPr/>
        <p:txBody>
          <a:bodyPr/>
          <a:lstStyle>
            <a:lvl1pPr>
              <a:defRPr smtClean="0"/>
            </a:lvl1pPr>
          </a:lstStyle>
          <a:p>
            <a:pPr>
              <a:defRPr/>
            </a:pPr>
            <a:fld id="{54B0AC8B-E4A3-4850-A299-3C880940EABC}" type="slidenum">
              <a:rPr lang="en-US"/>
              <a:pPr>
                <a:defRPr/>
              </a:pPr>
              <a:t>‹#›</a:t>
            </a:fld>
            <a:endParaRPr lang="en-US"/>
          </a:p>
        </p:txBody>
      </p:sp>
    </p:spTree>
    <p:extLst>
      <p:ext uri="{BB962C8B-B14F-4D97-AF65-F5344CB8AC3E}">
        <p14:creationId xmlns:p14="http://schemas.microsoft.com/office/powerpoint/2010/main" val="305816224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smtClean="0"/>
            </a:lvl1pPr>
          </a:lstStyle>
          <a:p>
            <a:pPr>
              <a:defRPr/>
            </a:pPr>
            <a:endParaRPr lang="en-US"/>
          </a:p>
        </p:txBody>
      </p:sp>
      <p:sp>
        <p:nvSpPr>
          <p:cNvPr id="3" name="Rectangle 6"/>
          <p:cNvSpPr>
            <a:spLocks noGrp="1" noChangeArrowheads="1"/>
          </p:cNvSpPr>
          <p:nvPr>
            <p:ph type="sldNum" sz="quarter" idx="11"/>
          </p:nvPr>
        </p:nvSpPr>
        <p:spPr/>
        <p:txBody>
          <a:bodyPr/>
          <a:lstStyle>
            <a:lvl1pPr>
              <a:defRPr smtClean="0"/>
            </a:lvl1pPr>
          </a:lstStyle>
          <a:p>
            <a:pPr>
              <a:defRPr/>
            </a:pPr>
            <a:fld id="{C657BDFA-7DD0-400F-8479-AB0AC44D7C01}" type="slidenum">
              <a:rPr lang="en-US"/>
              <a:pPr>
                <a:defRPr/>
              </a:pPr>
              <a:t>‹#›</a:t>
            </a:fld>
            <a:endParaRPr lang="en-US"/>
          </a:p>
        </p:txBody>
      </p:sp>
    </p:spTree>
    <p:extLst>
      <p:ext uri="{BB962C8B-B14F-4D97-AF65-F5344CB8AC3E}">
        <p14:creationId xmlns:p14="http://schemas.microsoft.com/office/powerpoint/2010/main" val="118483246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smtClean="0"/>
            </a:lvl1pPr>
          </a:lstStyle>
          <a:p>
            <a:pPr>
              <a:defRPr/>
            </a:pPr>
            <a:endParaRPr lang="en-US"/>
          </a:p>
        </p:txBody>
      </p:sp>
      <p:sp>
        <p:nvSpPr>
          <p:cNvPr id="6" name="Rectangle 6"/>
          <p:cNvSpPr>
            <a:spLocks noGrp="1" noChangeArrowheads="1"/>
          </p:cNvSpPr>
          <p:nvPr>
            <p:ph type="sldNum" sz="quarter" idx="11"/>
          </p:nvPr>
        </p:nvSpPr>
        <p:spPr/>
        <p:txBody>
          <a:bodyPr/>
          <a:lstStyle>
            <a:lvl1pPr>
              <a:defRPr smtClean="0"/>
            </a:lvl1pPr>
          </a:lstStyle>
          <a:p>
            <a:pPr>
              <a:defRPr/>
            </a:pPr>
            <a:fld id="{8E10F9F4-327B-4EE7-ACBD-76B1104912B4}" type="slidenum">
              <a:rPr lang="en-US"/>
              <a:pPr>
                <a:defRPr/>
              </a:pPr>
              <a:t>‹#›</a:t>
            </a:fld>
            <a:endParaRPr lang="en-US"/>
          </a:p>
        </p:txBody>
      </p:sp>
    </p:spTree>
    <p:extLst>
      <p:ext uri="{BB962C8B-B14F-4D97-AF65-F5344CB8AC3E}">
        <p14:creationId xmlns:p14="http://schemas.microsoft.com/office/powerpoint/2010/main" val="172469084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smtClean="0"/>
            </a:lvl1pPr>
          </a:lstStyle>
          <a:p>
            <a:pPr>
              <a:defRPr/>
            </a:pPr>
            <a:endParaRPr lang="en-US"/>
          </a:p>
        </p:txBody>
      </p:sp>
      <p:sp>
        <p:nvSpPr>
          <p:cNvPr id="6" name="Rectangle 6"/>
          <p:cNvSpPr>
            <a:spLocks noGrp="1" noChangeArrowheads="1"/>
          </p:cNvSpPr>
          <p:nvPr>
            <p:ph type="sldNum" sz="quarter" idx="11"/>
          </p:nvPr>
        </p:nvSpPr>
        <p:spPr/>
        <p:txBody>
          <a:bodyPr/>
          <a:lstStyle>
            <a:lvl1pPr>
              <a:defRPr smtClean="0"/>
            </a:lvl1pPr>
          </a:lstStyle>
          <a:p>
            <a:pPr>
              <a:defRPr/>
            </a:pPr>
            <a:fld id="{D06E83DB-371C-4374-9E7B-EAB991850888}" type="slidenum">
              <a:rPr lang="en-US"/>
              <a:pPr>
                <a:defRPr/>
              </a:pPr>
              <a:t>‹#›</a:t>
            </a:fld>
            <a:endParaRPr lang="en-US"/>
          </a:p>
        </p:txBody>
      </p:sp>
    </p:spTree>
    <p:extLst>
      <p:ext uri="{BB962C8B-B14F-4D97-AF65-F5344CB8AC3E}">
        <p14:creationId xmlns:p14="http://schemas.microsoft.com/office/powerpoint/2010/main" val="309376049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0" y="0"/>
            <a:ext cx="9144000" cy="1371600"/>
          </a:xfrm>
          <a:prstGeom prst="rect">
            <a:avLst/>
          </a:prstGeom>
          <a:gradFill rotWithShape="0">
            <a:gsLst>
              <a:gs pos="0">
                <a:srgbClr val="D67A0A"/>
              </a:gs>
              <a:gs pos="100000">
                <a:srgbClr val="D67A0A">
                  <a:gamma/>
                  <a:tint val="57255"/>
                  <a:invGamma/>
                  <a:alpha val="56000"/>
                </a:srgbClr>
              </a:gs>
            </a:gsLst>
            <a:lin ang="0" scaled="1"/>
          </a:gradFill>
          <a:ln w="9525">
            <a:noFill/>
            <a:miter lim="800000"/>
            <a:headEnd/>
            <a:tailEnd/>
          </a:ln>
          <a:effectLst/>
        </p:spPr>
        <p:txBody>
          <a:bodyPr wrap="none" anchor="ctr"/>
          <a:lstStyle/>
          <a:p>
            <a:pPr>
              <a:defRPr/>
            </a:pPr>
            <a:endParaRPr lang="en-US"/>
          </a:p>
        </p:txBody>
      </p:sp>
      <p:sp>
        <p:nvSpPr>
          <p:cNvPr id="88067" name="Rectangle 3"/>
          <p:cNvSpPr>
            <a:spLocks noGrp="1" noChangeArrowheads="1"/>
          </p:cNvSpPr>
          <p:nvPr>
            <p:ph type="title"/>
          </p:nvPr>
        </p:nvSpPr>
        <p:spPr bwMode="auto">
          <a:xfrm>
            <a:off x="457200" y="152400"/>
            <a:ext cx="8548688"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88068" name="Rectangle 4"/>
          <p:cNvSpPr>
            <a:spLocks noGrp="1" noChangeArrowheads="1"/>
          </p:cNvSpPr>
          <p:nvPr>
            <p:ph type="body" idx="1"/>
          </p:nvPr>
        </p:nvSpPr>
        <p:spPr bwMode="auto">
          <a:xfrm>
            <a:off x="304800" y="1600200"/>
            <a:ext cx="8472488" cy="473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dirty="0" smtClean="0"/>
          </a:p>
        </p:txBody>
      </p:sp>
      <p:sp>
        <p:nvSpPr>
          <p:cNvPr id="88069" name="Rectangle 5"/>
          <p:cNvSpPr>
            <a:spLocks noGrp="1" noChangeArrowheads="1"/>
          </p:cNvSpPr>
          <p:nvPr>
            <p:ph type="ftr" sz="quarter" idx="3"/>
          </p:nvPr>
        </p:nvSpPr>
        <p:spPr bwMode="auto">
          <a:xfrm>
            <a:off x="5638800"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88070" name="Rectangle 6"/>
          <p:cNvSpPr>
            <a:spLocks noGrp="1" noChangeArrowheads="1"/>
          </p:cNvSpPr>
          <p:nvPr>
            <p:ph type="sldNum" sz="quarter" idx="4"/>
          </p:nvPr>
        </p:nvSpPr>
        <p:spPr bwMode="auto">
          <a:xfrm>
            <a:off x="8534400" y="6381750"/>
            <a:ext cx="609600" cy="476250"/>
          </a:xfrm>
          <a:prstGeom prst="rect">
            <a:avLst/>
          </a:prstGeom>
          <a:gradFill rotWithShape="0">
            <a:gsLst>
              <a:gs pos="0">
                <a:srgbClr val="D67A0A">
                  <a:alpha val="56000"/>
                </a:srgbClr>
              </a:gs>
              <a:gs pos="100000">
                <a:srgbClr val="808000">
                  <a:alpha val="56000"/>
                </a:srgbClr>
              </a:gs>
            </a:gsLst>
            <a:lin ang="0" scaled="1"/>
          </a:grad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smtClean="0"/>
            </a:lvl1pPr>
          </a:lstStyle>
          <a:p>
            <a:pPr>
              <a:defRPr/>
            </a:pPr>
            <a:fld id="{1CBF039B-2956-4DD4-9373-C5C9098D1861}" type="slidenum">
              <a:rPr lang="en-US"/>
              <a:pPr>
                <a:defRPr/>
              </a:pPr>
              <a:t>‹#›</a:t>
            </a:fld>
            <a:endParaRPr lang="en-US"/>
          </a:p>
        </p:txBody>
      </p:sp>
      <p:sp>
        <p:nvSpPr>
          <p:cNvPr id="88071" name="Line 7"/>
          <p:cNvSpPr>
            <a:spLocks noChangeShapeType="1"/>
          </p:cNvSpPr>
          <p:nvPr/>
        </p:nvSpPr>
        <p:spPr bwMode="auto">
          <a:xfrm>
            <a:off x="1676400" y="1304925"/>
            <a:ext cx="7467600" cy="0"/>
          </a:xfrm>
          <a:prstGeom prst="line">
            <a:avLst/>
          </a:prstGeom>
          <a:noFill/>
          <a:ln w="127000">
            <a:solidFill>
              <a:srgbClr val="808000">
                <a:alpha val="60001"/>
              </a:srgbClr>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4400" b="0" i="0" u="none">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3.wmf"/><Relationship Id="rId5" Type="http://schemas.openxmlformats.org/officeDocument/2006/relationships/oleObject" Target="../embeddings/oleObject2.bin"/><Relationship Id="rId4" Type="http://schemas.openxmlformats.org/officeDocument/2006/relationships/image" Target="../media/image12.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15.wmf"/><Relationship Id="rId5" Type="http://schemas.openxmlformats.org/officeDocument/2006/relationships/oleObject" Target="../embeddings/oleObject4.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6.bin"/></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Topic 5</a:t>
            </a:r>
            <a:endParaRPr lang="en-US" dirty="0"/>
          </a:p>
        </p:txBody>
      </p:sp>
      <p:sp>
        <p:nvSpPr>
          <p:cNvPr id="4" name="Slide Number Placeholder 3"/>
          <p:cNvSpPr>
            <a:spLocks noGrp="1"/>
          </p:cNvSpPr>
          <p:nvPr>
            <p:ph type="sldNum" sz="quarter" idx="11"/>
          </p:nvPr>
        </p:nvSpPr>
        <p:spPr/>
        <p:txBody>
          <a:bodyPr/>
          <a:lstStyle/>
          <a:p>
            <a:pPr>
              <a:defRPr/>
            </a:pPr>
            <a:fld id="{14F018BD-A85C-49B1-AA0A-0AFB52ACF1F5}" type="slidenum">
              <a:rPr lang="en-US" smtClean="0"/>
              <a:pPr>
                <a:defRPr/>
              </a:pPr>
              <a:t>1</a:t>
            </a:fld>
            <a:endParaRPr lang="en-US"/>
          </a:p>
        </p:txBody>
      </p:sp>
      <p:sp>
        <p:nvSpPr>
          <p:cNvPr id="5" name="Rectangle 3"/>
          <p:cNvSpPr txBox="1">
            <a:spLocks noChangeArrowheads="1"/>
          </p:cNvSpPr>
          <p:nvPr/>
        </p:nvSpPr>
        <p:spPr bwMode="auto">
          <a:xfrm>
            <a:off x="304800" y="1600200"/>
            <a:ext cx="8472488" cy="473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hangingPunct="1">
              <a:buFontTx/>
              <a:buNone/>
            </a:pPr>
            <a:endParaRPr lang="en-US" altLang="en-US" kern="0" smtClean="0"/>
          </a:p>
          <a:p>
            <a:pPr algn="ctr" eaLnBrk="1" hangingPunct="1">
              <a:buFontTx/>
              <a:buNone/>
            </a:pPr>
            <a:endParaRPr lang="en-US" altLang="en-US" kern="0" smtClean="0"/>
          </a:p>
          <a:p>
            <a:pPr algn="ctr" eaLnBrk="1" hangingPunct="1">
              <a:buFontTx/>
              <a:buNone/>
            </a:pPr>
            <a:endParaRPr lang="en-US" altLang="en-US" kern="0" smtClean="0"/>
          </a:p>
          <a:p>
            <a:pPr algn="ctr" eaLnBrk="1" hangingPunct="1">
              <a:buFontTx/>
              <a:buNone/>
            </a:pPr>
            <a:r>
              <a:rPr lang="en-US" altLang="en-US" sz="4000" kern="0" smtClean="0"/>
              <a:t>The Short – Run Macro Model</a:t>
            </a:r>
          </a:p>
        </p:txBody>
      </p:sp>
    </p:spTree>
    <p:extLst>
      <p:ext uri="{BB962C8B-B14F-4D97-AF65-F5344CB8AC3E}">
        <p14:creationId xmlns:p14="http://schemas.microsoft.com/office/powerpoint/2010/main" val="132621144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6E11651-98EA-472F-87A6-6A495E3C141E}" type="slidenum">
              <a:rPr lang="en-US" altLang="en-US"/>
              <a:pPr eaLnBrk="1" hangingPunct="1"/>
              <a:t>10</a:t>
            </a:fld>
            <a:endParaRPr lang="en-US" altLang="en-US"/>
          </a:p>
        </p:txBody>
      </p:sp>
      <p:sp>
        <p:nvSpPr>
          <p:cNvPr id="24579" name="Rectangle 2"/>
          <p:cNvSpPr>
            <a:spLocks noGrp="1" noChangeArrowheads="1"/>
          </p:cNvSpPr>
          <p:nvPr>
            <p:ph type="title"/>
          </p:nvPr>
        </p:nvSpPr>
        <p:spPr/>
        <p:txBody>
          <a:bodyPr/>
          <a:lstStyle/>
          <a:p>
            <a:pPr eaLnBrk="1" hangingPunct="1"/>
            <a:r>
              <a:rPr lang="en-US" altLang="en-US" sz="3600" smtClean="0"/>
              <a:t>Representing Consumption with an Equation</a:t>
            </a:r>
          </a:p>
        </p:txBody>
      </p:sp>
      <p:sp>
        <p:nvSpPr>
          <p:cNvPr id="24580" name="Rectangle 3"/>
          <p:cNvSpPr>
            <a:spLocks noGrp="1" noChangeArrowheads="1"/>
          </p:cNvSpPr>
          <p:nvPr>
            <p:ph type="body" idx="1"/>
          </p:nvPr>
        </p:nvSpPr>
        <p:spPr/>
        <p:txBody>
          <a:bodyPr/>
          <a:lstStyle/>
          <a:p>
            <a:pPr eaLnBrk="1" hangingPunct="1"/>
            <a:r>
              <a:rPr lang="en-US" altLang="en-US" sz="2800" smtClean="0"/>
              <a:t>C = a + b</a:t>
            </a:r>
            <a:r>
              <a:rPr lang="en-US" altLang="en-US" sz="2800" smtClean="0">
                <a:sym typeface="Symbol" pitchFamily="18" charset="2"/>
              </a:rPr>
              <a:t>Y</a:t>
            </a:r>
            <a:r>
              <a:rPr lang="en-US" altLang="en-US" sz="2800" baseline="30000" smtClean="0">
                <a:sym typeface="Symbol" pitchFamily="18" charset="2"/>
              </a:rPr>
              <a:t>d</a:t>
            </a:r>
            <a:endParaRPr lang="en-US" altLang="en-US" sz="2800" smtClean="0"/>
          </a:p>
          <a:p>
            <a:pPr lvl="2" eaLnBrk="1" hangingPunct="1"/>
            <a:r>
              <a:rPr lang="en-US" altLang="en-US" smtClean="0"/>
              <a:t>Where C is consumption spending</a:t>
            </a:r>
          </a:p>
          <a:p>
            <a:pPr lvl="2" eaLnBrk="1" hangingPunct="1"/>
            <a:r>
              <a:rPr lang="en-US" altLang="en-US" smtClean="0"/>
              <a:t>And a is the autonomous consumption spending</a:t>
            </a:r>
          </a:p>
          <a:p>
            <a:pPr lvl="2" eaLnBrk="1" hangingPunct="1"/>
            <a:r>
              <a:rPr lang="en-US" altLang="en-US" smtClean="0"/>
              <a:t>And b is the marginal propensity to consume (MPC)</a:t>
            </a:r>
          </a:p>
          <a:p>
            <a:pPr lvl="2" eaLnBrk="1" hangingPunct="1">
              <a:buFontTx/>
              <a:buNone/>
            </a:pPr>
            <a:endParaRPr lang="en-US" altLang="en-US" smtClean="0"/>
          </a:p>
          <a:p>
            <a:pPr eaLnBrk="1" hangingPunct="1"/>
            <a:r>
              <a:rPr lang="en-US" altLang="en-US" smtClean="0"/>
              <a:t> </a:t>
            </a:r>
            <a:r>
              <a:rPr lang="en-US" altLang="en-US" sz="2800" smtClean="0"/>
              <a:t>Equation between consumption and total income</a:t>
            </a:r>
          </a:p>
          <a:p>
            <a:pPr eaLnBrk="1" hangingPunct="1">
              <a:buFontTx/>
              <a:buNone/>
            </a:pPr>
            <a:r>
              <a:rPr lang="en-US" altLang="en-US" sz="2800" smtClean="0"/>
              <a:t>     </a:t>
            </a:r>
            <a:r>
              <a:rPr lang="en-US" altLang="en-US" sz="2400" smtClean="0"/>
              <a:t>Since  Y</a:t>
            </a:r>
            <a:r>
              <a:rPr lang="en-US" altLang="en-US" sz="2400" baseline="30000" smtClean="0"/>
              <a:t>d</a:t>
            </a:r>
            <a:r>
              <a:rPr lang="en-US" altLang="en-US" sz="2400" smtClean="0"/>
              <a:t> = Y – T,</a:t>
            </a:r>
          </a:p>
          <a:p>
            <a:pPr algn="ctr" eaLnBrk="1" hangingPunct="1">
              <a:buFontTx/>
              <a:buNone/>
            </a:pPr>
            <a:r>
              <a:rPr lang="en-US" altLang="en-US" smtClean="0"/>
              <a:t>     </a:t>
            </a:r>
            <a:r>
              <a:rPr lang="en-US" altLang="en-US" sz="2800" smtClean="0"/>
              <a:t>C = a + b</a:t>
            </a:r>
            <a:r>
              <a:rPr lang="en-US" altLang="en-US" sz="2800" smtClean="0">
                <a:sym typeface="Symbol" pitchFamily="18" charset="2"/>
              </a:rPr>
              <a:t></a:t>
            </a:r>
            <a:r>
              <a:rPr lang="en-US" altLang="en-US" sz="2800" smtClean="0"/>
              <a:t>(Y – T)</a:t>
            </a:r>
          </a:p>
          <a:p>
            <a:pPr eaLnBrk="1" hangingPunct="1">
              <a:buFontTx/>
              <a:buNone/>
            </a:pPr>
            <a:r>
              <a:rPr lang="en-US" altLang="en-US" smtClean="0"/>
              <a:t>                      </a:t>
            </a:r>
            <a:r>
              <a:rPr lang="en-US" altLang="en-US" sz="2400" smtClean="0"/>
              <a:t>So,</a:t>
            </a:r>
            <a:r>
              <a:rPr lang="en-US" altLang="en-US" smtClean="0"/>
              <a:t> </a:t>
            </a:r>
            <a:r>
              <a:rPr lang="en-US" altLang="en-US" sz="2800" smtClean="0"/>
              <a:t>C = (a- b</a:t>
            </a:r>
            <a:r>
              <a:rPr lang="en-US" altLang="en-US" sz="2800" smtClean="0">
                <a:sym typeface="Symbol" pitchFamily="18" charset="2"/>
              </a:rPr>
              <a:t>T) + </a:t>
            </a:r>
            <a:r>
              <a:rPr lang="en-US" altLang="en-US" sz="2800" smtClean="0"/>
              <a:t>b</a:t>
            </a:r>
            <a:r>
              <a:rPr lang="en-US" altLang="en-US" sz="2800" smtClean="0">
                <a:sym typeface="Symbol" pitchFamily="18" charset="2"/>
              </a:rPr>
              <a:t>Y</a:t>
            </a:r>
            <a:endParaRPr lang="en-US" altLang="en-US" sz="2800" smtClean="0"/>
          </a:p>
          <a:p>
            <a:pPr algn="ctr" eaLnBrk="1" hangingPunct="1">
              <a:buFontTx/>
              <a:buNone/>
            </a:pPr>
            <a:endParaRPr lang="en-US" altLang="en-US" sz="280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EFDCF9-E002-4933-BAC5-9A94016F8A51}" type="slidenum">
              <a:rPr lang="en-US" altLang="en-US"/>
              <a:pPr eaLnBrk="1" hangingPunct="1"/>
              <a:t>11</a:t>
            </a:fld>
            <a:endParaRPr lang="en-US" altLang="en-US"/>
          </a:p>
        </p:txBody>
      </p:sp>
      <p:sp>
        <p:nvSpPr>
          <p:cNvPr id="25603" name="Rectangle 2"/>
          <p:cNvSpPr>
            <a:spLocks noGrp="1" noChangeArrowheads="1"/>
          </p:cNvSpPr>
          <p:nvPr>
            <p:ph type="title"/>
          </p:nvPr>
        </p:nvSpPr>
        <p:spPr/>
        <p:txBody>
          <a:bodyPr/>
          <a:lstStyle/>
          <a:p>
            <a:pPr eaLnBrk="1" hangingPunct="1"/>
            <a:r>
              <a:rPr lang="en-US" altLang="en-US" sz="3600" smtClean="0"/>
              <a:t>Figure:  The Consumption-Income Line</a:t>
            </a:r>
          </a:p>
        </p:txBody>
      </p:sp>
      <p:pic>
        <p:nvPicPr>
          <p:cNvPr id="25604" name="Picture 5" descr="this figure shows the consumption spending as a function of total real income. This consumption-income line has the same slope as that in the previous figure where consumption is a function of real disposable income and a different vertical intercept from that in the previous figur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1524000"/>
            <a:ext cx="8153400" cy="5181600"/>
          </a:xfr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A487F3C-328A-48C3-AE34-0AC79465CC82}" type="slidenum">
              <a:rPr lang="en-US" altLang="en-US"/>
              <a:pPr eaLnBrk="1" hangingPunct="1"/>
              <a:t>12</a:t>
            </a:fld>
            <a:endParaRPr lang="en-US" altLang="en-US"/>
          </a:p>
        </p:txBody>
      </p:sp>
      <p:sp>
        <p:nvSpPr>
          <p:cNvPr id="26627" name="Rectangle 2"/>
          <p:cNvSpPr>
            <a:spLocks noGrp="1" noChangeArrowheads="1"/>
          </p:cNvSpPr>
          <p:nvPr>
            <p:ph type="title"/>
          </p:nvPr>
        </p:nvSpPr>
        <p:spPr/>
        <p:txBody>
          <a:bodyPr/>
          <a:lstStyle/>
          <a:p>
            <a:pPr eaLnBrk="1" hangingPunct="1"/>
            <a:r>
              <a:rPr lang="en-US" altLang="en-US" sz="3600" smtClean="0"/>
              <a:t>Shifts in the Consumption-Income Line</a:t>
            </a:r>
          </a:p>
        </p:txBody>
      </p:sp>
      <p:sp>
        <p:nvSpPr>
          <p:cNvPr id="26628" name="Rectangle 3"/>
          <p:cNvSpPr>
            <a:spLocks noGrp="1" noChangeArrowheads="1"/>
          </p:cNvSpPr>
          <p:nvPr>
            <p:ph type="body" idx="1"/>
          </p:nvPr>
        </p:nvSpPr>
        <p:spPr/>
        <p:txBody>
          <a:bodyPr/>
          <a:lstStyle/>
          <a:p>
            <a:pPr lvl="1" eaLnBrk="1" hangingPunct="1">
              <a:lnSpc>
                <a:spcPct val="90000"/>
              </a:lnSpc>
            </a:pPr>
            <a:r>
              <a:rPr lang="en-US" altLang="en-US" sz="2400" smtClean="0"/>
              <a:t>When a change in income causes consumption spending to change, we move along consumption-income line.</a:t>
            </a:r>
          </a:p>
          <a:p>
            <a:pPr lvl="1" eaLnBrk="1" hangingPunct="1">
              <a:lnSpc>
                <a:spcPct val="90000"/>
              </a:lnSpc>
              <a:buFontTx/>
              <a:buNone/>
            </a:pPr>
            <a:endParaRPr lang="en-US" altLang="en-US" sz="2400" smtClean="0"/>
          </a:p>
          <a:p>
            <a:pPr lvl="1" eaLnBrk="1" hangingPunct="1">
              <a:lnSpc>
                <a:spcPct val="90000"/>
              </a:lnSpc>
            </a:pPr>
            <a:r>
              <a:rPr lang="en-US" altLang="en-US" sz="2400" smtClean="0"/>
              <a:t>When a change in </a:t>
            </a:r>
            <a:r>
              <a:rPr lang="en-US" altLang="en-US" sz="2400" b="1" i="1" smtClean="0"/>
              <a:t>anything else</a:t>
            </a:r>
            <a:r>
              <a:rPr lang="en-US" altLang="en-US" sz="2400" smtClean="0"/>
              <a:t> besides income causes consumption spending to change, the line will shift.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9EFD63D-432E-4442-9E1B-633947487018}" type="slidenum">
              <a:rPr lang="en-US" altLang="en-US"/>
              <a:pPr eaLnBrk="1" hangingPunct="1"/>
              <a:t>13</a:t>
            </a:fld>
            <a:endParaRPr lang="en-US" altLang="en-US"/>
          </a:p>
        </p:txBody>
      </p:sp>
      <p:sp>
        <p:nvSpPr>
          <p:cNvPr id="27651" name="Rectangle 2"/>
          <p:cNvSpPr>
            <a:spLocks noGrp="1" noChangeArrowheads="1"/>
          </p:cNvSpPr>
          <p:nvPr>
            <p:ph type="title"/>
          </p:nvPr>
        </p:nvSpPr>
        <p:spPr/>
        <p:txBody>
          <a:bodyPr/>
          <a:lstStyle/>
          <a:p>
            <a:pPr eaLnBrk="1" hangingPunct="1"/>
            <a:r>
              <a:rPr lang="en-US" altLang="en-US" sz="3600" smtClean="0"/>
              <a:t>Figure:  A Shift in the Consumption-Income Line</a:t>
            </a:r>
          </a:p>
        </p:txBody>
      </p:sp>
      <p:pic>
        <p:nvPicPr>
          <p:cNvPr id="27652" name="Picture 5" descr="This figure shows a shift of consumption-income line as a result of a change in net taxes. As net taxes increases from 500 to 2000, the consumption-income line shifts downward. Intuitively, as individuals pay more taxes, their spending decreases given their incom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47800" y="1600200"/>
            <a:ext cx="6118225" cy="4730750"/>
          </a:xfrm>
          <a:noFill/>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D4AC225-C6DF-45A0-BF6F-F64DD8B58EE2}" type="slidenum">
              <a:rPr lang="en-US" altLang="en-US"/>
              <a:pPr eaLnBrk="1" hangingPunct="1"/>
              <a:t>14</a:t>
            </a:fld>
            <a:endParaRPr lang="en-US" altLang="en-US"/>
          </a:p>
        </p:txBody>
      </p:sp>
      <p:sp>
        <p:nvSpPr>
          <p:cNvPr id="28675" name="Rectangle 2"/>
          <p:cNvSpPr>
            <a:spLocks noGrp="1" noChangeArrowheads="1"/>
          </p:cNvSpPr>
          <p:nvPr>
            <p:ph type="title"/>
          </p:nvPr>
        </p:nvSpPr>
        <p:spPr/>
        <p:txBody>
          <a:bodyPr/>
          <a:lstStyle/>
          <a:p>
            <a:pPr eaLnBrk="1" hangingPunct="1"/>
            <a:r>
              <a:rPr lang="en-US" altLang="en-US" sz="3600" smtClean="0"/>
              <a:t>I</a:t>
            </a:r>
            <a:r>
              <a:rPr lang="en-US" altLang="en-US" sz="3600" baseline="30000" smtClean="0"/>
              <a:t>P</a:t>
            </a:r>
            <a:r>
              <a:rPr lang="en-US" altLang="en-US" sz="3600" smtClean="0"/>
              <a:t>, G and NX</a:t>
            </a:r>
          </a:p>
        </p:txBody>
      </p:sp>
      <p:sp>
        <p:nvSpPr>
          <p:cNvPr id="28676" name="Rectangle 3"/>
          <p:cNvSpPr>
            <a:spLocks noGrp="1" noChangeArrowheads="1"/>
          </p:cNvSpPr>
          <p:nvPr>
            <p:ph type="body" idx="1"/>
          </p:nvPr>
        </p:nvSpPr>
        <p:spPr/>
        <p:txBody>
          <a:bodyPr/>
          <a:lstStyle/>
          <a:p>
            <a:pPr eaLnBrk="1" hangingPunct="1"/>
            <a:r>
              <a:rPr lang="en-US" altLang="en-US" smtClean="0"/>
              <a:t>For now, in the short-run macro model, planned investment spending, government purchases, and net exports are all treated as given or fixed values.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630060F-E990-4BE6-B029-E07F5FDBA70A}" type="slidenum">
              <a:rPr lang="en-US" altLang="en-US"/>
              <a:pPr eaLnBrk="1" hangingPunct="1"/>
              <a:t>15</a:t>
            </a:fld>
            <a:endParaRPr lang="en-US" altLang="en-US"/>
          </a:p>
        </p:txBody>
      </p:sp>
      <p:sp>
        <p:nvSpPr>
          <p:cNvPr id="29699" name="Rectangle 2"/>
          <p:cNvSpPr>
            <a:spLocks noGrp="1" noChangeArrowheads="1"/>
          </p:cNvSpPr>
          <p:nvPr>
            <p:ph type="title"/>
          </p:nvPr>
        </p:nvSpPr>
        <p:spPr/>
        <p:txBody>
          <a:bodyPr/>
          <a:lstStyle/>
          <a:p>
            <a:pPr eaLnBrk="1" hangingPunct="1"/>
            <a:r>
              <a:rPr lang="en-US" altLang="en-US" sz="3600" smtClean="0"/>
              <a:t>Summing Up:  Aggregate Expenditure</a:t>
            </a:r>
          </a:p>
        </p:txBody>
      </p:sp>
      <p:sp>
        <p:nvSpPr>
          <p:cNvPr id="29700" name="Rectangle 3"/>
          <p:cNvSpPr>
            <a:spLocks noGrp="1" noChangeArrowheads="1"/>
          </p:cNvSpPr>
          <p:nvPr>
            <p:ph type="body" idx="1"/>
          </p:nvPr>
        </p:nvSpPr>
        <p:spPr/>
        <p:txBody>
          <a:bodyPr/>
          <a:lstStyle/>
          <a:p>
            <a:pPr eaLnBrk="1" hangingPunct="1">
              <a:lnSpc>
                <a:spcPct val="80000"/>
              </a:lnSpc>
            </a:pPr>
            <a:r>
              <a:rPr lang="en-US" altLang="en-US" sz="2800" smtClean="0"/>
              <a:t>Aggregate expenditure (AE)</a:t>
            </a:r>
          </a:p>
          <a:p>
            <a:pPr lvl="1" eaLnBrk="1" hangingPunct="1">
              <a:lnSpc>
                <a:spcPct val="80000"/>
              </a:lnSpc>
            </a:pPr>
            <a:r>
              <a:rPr lang="en-US" altLang="en-US" sz="2400" smtClean="0"/>
              <a:t>Sum of spending by households, businesses, government, and foreign sector on final goods and services produced in United States</a:t>
            </a:r>
          </a:p>
          <a:p>
            <a:pPr lvl="1" eaLnBrk="1" hangingPunct="1">
              <a:lnSpc>
                <a:spcPct val="80000"/>
              </a:lnSpc>
            </a:pPr>
            <a:r>
              <a:rPr lang="en-US" altLang="en-US" sz="2400" smtClean="0"/>
              <a:t>Aggregate expenditure = C + I</a:t>
            </a:r>
            <a:r>
              <a:rPr lang="en-US" altLang="en-US" sz="2400" baseline="30000" smtClean="0"/>
              <a:t>P</a:t>
            </a:r>
            <a:r>
              <a:rPr lang="en-US" altLang="en-US" sz="2400" smtClean="0"/>
              <a:t> + G + NX</a:t>
            </a:r>
          </a:p>
          <a:p>
            <a:pPr lvl="1" eaLnBrk="1" hangingPunct="1">
              <a:lnSpc>
                <a:spcPct val="80000"/>
              </a:lnSpc>
              <a:buFontTx/>
              <a:buNone/>
            </a:pPr>
            <a:endParaRPr lang="en-US" altLang="en-US" sz="2400" smtClean="0"/>
          </a:p>
          <a:p>
            <a:pPr eaLnBrk="1" hangingPunct="1">
              <a:lnSpc>
                <a:spcPct val="80000"/>
              </a:lnSpc>
            </a:pPr>
            <a:r>
              <a:rPr lang="en-US" altLang="en-US" sz="2800" smtClean="0"/>
              <a:t>AE plays a key role in explaining economic fluctuations</a:t>
            </a:r>
          </a:p>
          <a:p>
            <a:pPr lvl="1" eaLnBrk="1" hangingPunct="1">
              <a:lnSpc>
                <a:spcPct val="80000"/>
              </a:lnSpc>
            </a:pPr>
            <a:r>
              <a:rPr lang="en-US" altLang="en-US" sz="2400" smtClean="0"/>
              <a:t>Why?</a:t>
            </a:r>
          </a:p>
          <a:p>
            <a:pPr lvl="2" eaLnBrk="1" hangingPunct="1">
              <a:lnSpc>
                <a:spcPct val="80000"/>
              </a:lnSpc>
            </a:pPr>
            <a:r>
              <a:rPr lang="en-US" altLang="en-US" sz="2000" smtClean="0"/>
              <a:t>Because over several quarters or even a few years, business firms tend to respond to changes in aggregate expenditure by changing their level of output.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FAE44E5-61EC-4066-A38E-1D42C7514DD8}" type="slidenum">
              <a:rPr lang="en-US" altLang="en-US"/>
              <a:pPr eaLnBrk="1" hangingPunct="1"/>
              <a:t>16</a:t>
            </a:fld>
            <a:endParaRPr lang="en-US" altLang="en-US"/>
          </a:p>
        </p:txBody>
      </p:sp>
      <p:sp>
        <p:nvSpPr>
          <p:cNvPr id="30723" name="Rectangle 2"/>
          <p:cNvSpPr>
            <a:spLocks noGrp="1" noChangeArrowheads="1"/>
          </p:cNvSpPr>
          <p:nvPr>
            <p:ph type="title"/>
          </p:nvPr>
        </p:nvSpPr>
        <p:spPr/>
        <p:txBody>
          <a:bodyPr/>
          <a:lstStyle/>
          <a:p>
            <a:pPr eaLnBrk="1" hangingPunct="1"/>
            <a:r>
              <a:rPr lang="en-US" altLang="en-US" sz="3600" smtClean="0"/>
              <a:t>Finding Equilibrium GDP</a:t>
            </a:r>
          </a:p>
        </p:txBody>
      </p:sp>
      <p:sp>
        <p:nvSpPr>
          <p:cNvPr id="30724" name="Rectangle 3"/>
          <p:cNvSpPr>
            <a:spLocks noGrp="1" noChangeArrowheads="1"/>
          </p:cNvSpPr>
          <p:nvPr>
            <p:ph type="body" idx="1"/>
          </p:nvPr>
        </p:nvSpPr>
        <p:spPr/>
        <p:txBody>
          <a:bodyPr/>
          <a:lstStyle/>
          <a:p>
            <a:pPr eaLnBrk="1" hangingPunct="1">
              <a:lnSpc>
                <a:spcPct val="80000"/>
              </a:lnSpc>
            </a:pPr>
            <a:r>
              <a:rPr lang="en-US" altLang="en-US" sz="2400" smtClean="0"/>
              <a:t>When aggregate expenditure is less than GDP, inventories will increase and output will decline in future.</a:t>
            </a:r>
          </a:p>
          <a:p>
            <a:pPr eaLnBrk="1" hangingPunct="1">
              <a:lnSpc>
                <a:spcPct val="80000"/>
              </a:lnSpc>
              <a:buFontTx/>
              <a:buNone/>
            </a:pPr>
            <a:endParaRPr lang="en-US" altLang="en-US" sz="2400" smtClean="0"/>
          </a:p>
          <a:p>
            <a:pPr eaLnBrk="1" hangingPunct="1">
              <a:lnSpc>
                <a:spcPct val="80000"/>
              </a:lnSpc>
            </a:pPr>
            <a:r>
              <a:rPr lang="en-US" altLang="en-US" sz="2400" smtClean="0"/>
              <a:t>When aggregate expenditure is greater than GDP, inventories will decrease and output will rise in future.</a:t>
            </a:r>
          </a:p>
          <a:p>
            <a:pPr eaLnBrk="1" hangingPunct="1">
              <a:lnSpc>
                <a:spcPct val="80000"/>
              </a:lnSpc>
              <a:buFontTx/>
              <a:buNone/>
            </a:pPr>
            <a:endParaRPr lang="en-US" altLang="en-US" sz="2400" smtClean="0"/>
          </a:p>
          <a:p>
            <a:pPr eaLnBrk="1" hangingPunct="1">
              <a:lnSpc>
                <a:spcPct val="80000"/>
              </a:lnSpc>
            </a:pPr>
            <a:r>
              <a:rPr lang="en-US" altLang="en-US" sz="2400" smtClean="0"/>
              <a:t>In short-run, equilibrium GDP is level of output at which output and aggregate expenditure are equal.</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CB53865-A2CB-464F-AC0D-7B8E66EF51B7}" type="slidenum">
              <a:rPr lang="en-US" altLang="en-US"/>
              <a:pPr eaLnBrk="1" hangingPunct="1"/>
              <a:t>17</a:t>
            </a:fld>
            <a:endParaRPr lang="en-US" altLang="en-US"/>
          </a:p>
        </p:txBody>
      </p:sp>
      <p:sp>
        <p:nvSpPr>
          <p:cNvPr id="31747" name="Rectangle 2"/>
          <p:cNvSpPr>
            <a:spLocks noGrp="1" noChangeArrowheads="1"/>
          </p:cNvSpPr>
          <p:nvPr>
            <p:ph type="title"/>
          </p:nvPr>
        </p:nvSpPr>
        <p:spPr/>
        <p:txBody>
          <a:bodyPr/>
          <a:lstStyle/>
          <a:p>
            <a:pPr eaLnBrk="1" hangingPunct="1"/>
            <a:r>
              <a:rPr lang="en-US" altLang="en-US" sz="3600" smtClean="0"/>
              <a:t>Inventories and Equilibrium GDP</a:t>
            </a:r>
          </a:p>
        </p:txBody>
      </p:sp>
      <p:sp>
        <p:nvSpPr>
          <p:cNvPr id="31748" name="Rectangle 3"/>
          <p:cNvSpPr>
            <a:spLocks noGrp="1" noChangeArrowheads="1"/>
          </p:cNvSpPr>
          <p:nvPr>
            <p:ph type="body" idx="1"/>
          </p:nvPr>
        </p:nvSpPr>
        <p:spPr/>
        <p:txBody>
          <a:bodyPr/>
          <a:lstStyle/>
          <a:p>
            <a:pPr eaLnBrk="1" hangingPunct="1">
              <a:lnSpc>
                <a:spcPct val="90000"/>
              </a:lnSpc>
            </a:pPr>
            <a:r>
              <a:rPr lang="en-US" altLang="en-US" sz="2400" smtClean="0"/>
              <a:t>When firms produce more goods than they sell, what happens to unsold output?</a:t>
            </a:r>
          </a:p>
          <a:p>
            <a:pPr lvl="1" eaLnBrk="1" hangingPunct="1">
              <a:lnSpc>
                <a:spcPct val="90000"/>
              </a:lnSpc>
            </a:pPr>
            <a:r>
              <a:rPr lang="en-US" altLang="en-US" sz="2000" smtClean="0"/>
              <a:t>Added to their inventory stocks</a:t>
            </a:r>
          </a:p>
          <a:p>
            <a:pPr lvl="1" eaLnBrk="1" hangingPunct="1">
              <a:lnSpc>
                <a:spcPct val="90000"/>
              </a:lnSpc>
              <a:buFontTx/>
              <a:buNone/>
            </a:pPr>
            <a:endParaRPr lang="en-US" altLang="en-US" sz="2000" smtClean="0"/>
          </a:p>
          <a:p>
            <a:pPr eaLnBrk="1" hangingPunct="1">
              <a:lnSpc>
                <a:spcPct val="90000"/>
              </a:lnSpc>
            </a:pPr>
            <a:r>
              <a:rPr lang="en-US" altLang="en-US" sz="2400" smtClean="0"/>
              <a:t>Find output level at which change in inventories is equal to zero.</a:t>
            </a:r>
          </a:p>
          <a:p>
            <a:pPr lvl="1" eaLnBrk="1" hangingPunct="1">
              <a:lnSpc>
                <a:spcPct val="90000"/>
              </a:lnSpc>
            </a:pPr>
            <a:r>
              <a:rPr lang="en-US" altLang="en-US" sz="1800" smtClean="0"/>
              <a:t>AE &lt; GDP </a:t>
            </a:r>
            <a:r>
              <a:rPr lang="en-US" altLang="en-US" sz="1800" smtClean="0">
                <a:sym typeface="Wingdings" pitchFamily="2" charset="2"/>
              </a:rPr>
              <a:t> </a:t>
            </a:r>
            <a:r>
              <a:rPr lang="el-GR" altLang="en-US" sz="1800" smtClean="0">
                <a:cs typeface="Arial" charset="0"/>
                <a:sym typeface="Wingdings" pitchFamily="2" charset="2"/>
              </a:rPr>
              <a:t>Δ</a:t>
            </a:r>
            <a:r>
              <a:rPr lang="en-US" altLang="en-US" sz="1800" smtClean="0">
                <a:cs typeface="Arial" charset="0"/>
                <a:sym typeface="Wingdings" pitchFamily="2" charset="2"/>
              </a:rPr>
              <a:t>Inventories &gt; 0  GDP↓ in future periods</a:t>
            </a:r>
          </a:p>
          <a:p>
            <a:pPr lvl="1" eaLnBrk="1" hangingPunct="1">
              <a:lnSpc>
                <a:spcPct val="90000"/>
              </a:lnSpc>
            </a:pPr>
            <a:r>
              <a:rPr lang="en-US" altLang="en-US" sz="1800" smtClean="0">
                <a:cs typeface="Arial" charset="0"/>
              </a:rPr>
              <a:t>AE &gt; GDP </a:t>
            </a:r>
            <a:r>
              <a:rPr lang="en-US" altLang="en-US" sz="1800" smtClean="0">
                <a:cs typeface="Arial" charset="0"/>
                <a:sym typeface="Wingdings" pitchFamily="2" charset="2"/>
              </a:rPr>
              <a:t> </a:t>
            </a:r>
            <a:r>
              <a:rPr lang="el-GR" altLang="en-US" sz="1800" smtClean="0">
                <a:cs typeface="Arial" charset="0"/>
                <a:sym typeface="Wingdings" pitchFamily="2" charset="2"/>
              </a:rPr>
              <a:t>Δ</a:t>
            </a:r>
            <a:r>
              <a:rPr lang="en-US" altLang="en-US" sz="1800" smtClean="0">
                <a:cs typeface="Arial" charset="0"/>
                <a:sym typeface="Wingdings" pitchFamily="2" charset="2"/>
              </a:rPr>
              <a:t>Inventories &lt; 0  GDP↑ in future periods</a:t>
            </a:r>
          </a:p>
          <a:p>
            <a:pPr lvl="1" eaLnBrk="1" hangingPunct="1">
              <a:lnSpc>
                <a:spcPct val="90000"/>
              </a:lnSpc>
            </a:pPr>
            <a:r>
              <a:rPr lang="en-US" altLang="en-US" sz="1800" smtClean="0">
                <a:cs typeface="Arial" charset="0"/>
              </a:rPr>
              <a:t>AE = GDP </a:t>
            </a:r>
            <a:r>
              <a:rPr lang="en-US" altLang="en-US" sz="1800" smtClean="0">
                <a:cs typeface="Arial" charset="0"/>
                <a:sym typeface="Wingdings" pitchFamily="2" charset="2"/>
              </a:rPr>
              <a:t> </a:t>
            </a:r>
            <a:r>
              <a:rPr lang="el-GR" altLang="en-US" sz="1800" smtClean="0">
                <a:cs typeface="Arial" charset="0"/>
                <a:sym typeface="Wingdings" pitchFamily="2" charset="2"/>
              </a:rPr>
              <a:t>Δ</a:t>
            </a:r>
            <a:r>
              <a:rPr lang="en-US" altLang="en-US" sz="1800" smtClean="0">
                <a:cs typeface="Arial" charset="0"/>
                <a:sym typeface="Wingdings" pitchFamily="2" charset="2"/>
              </a:rPr>
              <a:t>Inventories = 0  No change in GDP</a:t>
            </a:r>
          </a:p>
          <a:p>
            <a:pPr lvl="1" eaLnBrk="1" hangingPunct="1">
              <a:lnSpc>
                <a:spcPct val="90000"/>
              </a:lnSpc>
              <a:buFontTx/>
              <a:buNone/>
            </a:pPr>
            <a:endParaRPr lang="en-US" altLang="en-US" sz="1800" smtClean="0">
              <a:cs typeface="Arial" charset="0"/>
              <a:sym typeface="Wingdings" pitchFamily="2" charset="2"/>
            </a:endParaRPr>
          </a:p>
          <a:p>
            <a:pPr eaLnBrk="1" hangingPunct="1">
              <a:lnSpc>
                <a:spcPct val="90000"/>
              </a:lnSpc>
            </a:pPr>
            <a:r>
              <a:rPr lang="en-US" altLang="en-US" sz="2400" smtClean="0">
                <a:cs typeface="Arial" charset="0"/>
              </a:rPr>
              <a:t>Equilibrium output level is the one at which change in inventories equals zero.</a:t>
            </a:r>
            <a:endParaRPr lang="el-GR" altLang="en-US" sz="2400" smtClean="0">
              <a:cs typeface="Arial"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12CA415-6FE3-4E1A-9DDF-95DB864ADA20}" type="slidenum">
              <a:rPr lang="en-US" altLang="en-US"/>
              <a:pPr eaLnBrk="1" hangingPunct="1"/>
              <a:t>18</a:t>
            </a:fld>
            <a:endParaRPr lang="en-US" altLang="en-US"/>
          </a:p>
        </p:txBody>
      </p:sp>
      <p:sp>
        <p:nvSpPr>
          <p:cNvPr id="32771" name="Rectangle 2"/>
          <p:cNvSpPr>
            <a:spLocks noGrp="1" noChangeArrowheads="1"/>
          </p:cNvSpPr>
          <p:nvPr>
            <p:ph type="title"/>
          </p:nvPr>
        </p:nvSpPr>
        <p:spPr/>
        <p:txBody>
          <a:bodyPr/>
          <a:lstStyle/>
          <a:p>
            <a:pPr eaLnBrk="1" hangingPunct="1"/>
            <a:r>
              <a:rPr lang="en-US" altLang="en-US" sz="3600" smtClean="0"/>
              <a:t>Figure:  Deriving the Aggregate Expenditure Line</a:t>
            </a:r>
          </a:p>
        </p:txBody>
      </p:sp>
      <p:pic>
        <p:nvPicPr>
          <p:cNvPr id="32772" name="Picture 60" descr="this figure shows the derivation of aggregate expenditure line. Starting with the consumption-income line, as we add to consumption the other types of spending (planned investment, government spending, and net exports), which are assumed to be exogenous, we shift the line up parallel. The top line represents the aggregate spending as a function of total real incom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1447800"/>
            <a:ext cx="7239000" cy="5181600"/>
          </a:xfrm>
          <a:noFill/>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35CF04F-AA1A-4C7D-A9C4-976DD86B8B40}" type="slidenum">
              <a:rPr lang="en-US" altLang="en-US"/>
              <a:pPr eaLnBrk="1" hangingPunct="1"/>
              <a:t>19</a:t>
            </a:fld>
            <a:endParaRPr lang="en-US" altLang="en-US"/>
          </a:p>
        </p:txBody>
      </p:sp>
      <p:sp>
        <p:nvSpPr>
          <p:cNvPr id="33795" name="Rectangle 2"/>
          <p:cNvSpPr>
            <a:spLocks noGrp="1" noChangeArrowheads="1"/>
          </p:cNvSpPr>
          <p:nvPr>
            <p:ph type="title"/>
          </p:nvPr>
        </p:nvSpPr>
        <p:spPr/>
        <p:txBody>
          <a:bodyPr/>
          <a:lstStyle/>
          <a:p>
            <a:pPr eaLnBrk="1" hangingPunct="1"/>
            <a:r>
              <a:rPr lang="en-US" altLang="en-US" sz="3600" smtClean="0"/>
              <a:t>Figure:  Using a 45</a:t>
            </a:r>
            <a:r>
              <a:rPr lang="en-US" altLang="en-US" sz="3600" smtClean="0">
                <a:cs typeface="Arial" charset="0"/>
              </a:rPr>
              <a:t>° to Translate Distances</a:t>
            </a:r>
          </a:p>
        </p:txBody>
      </p:sp>
      <p:pic>
        <p:nvPicPr>
          <p:cNvPr id="33796" name="Picture 5" descr="this figurure shows a 45 degree line. Any point on this line has the same x coordinate as y coordinate, that is the line represent y=x."/>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1600200"/>
            <a:ext cx="8305800" cy="4876800"/>
          </a:xfr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90EE009-1371-4FB4-B873-453420ADB1F0}" type="slidenum">
              <a:rPr lang="en-US" altLang="en-US"/>
              <a:pPr eaLnBrk="1" hangingPunct="1"/>
              <a:t>2</a:t>
            </a:fld>
            <a:endParaRPr lang="en-US" altLang="en-US"/>
          </a:p>
        </p:txBody>
      </p:sp>
      <p:sp>
        <p:nvSpPr>
          <p:cNvPr id="18435" name="Rectangle 2"/>
          <p:cNvSpPr>
            <a:spLocks noGrp="1" noChangeArrowheads="1"/>
          </p:cNvSpPr>
          <p:nvPr>
            <p:ph type="title"/>
          </p:nvPr>
        </p:nvSpPr>
        <p:spPr/>
        <p:txBody>
          <a:bodyPr/>
          <a:lstStyle/>
          <a:p>
            <a:pPr eaLnBrk="1" hangingPunct="1"/>
            <a:r>
              <a:rPr lang="en-US" altLang="en-US" smtClean="0"/>
              <a:t>The Short-Run Macro Model</a:t>
            </a:r>
          </a:p>
        </p:txBody>
      </p:sp>
      <p:sp>
        <p:nvSpPr>
          <p:cNvPr id="18436" name="Rectangle 3"/>
          <p:cNvSpPr>
            <a:spLocks noGrp="1" noChangeArrowheads="1"/>
          </p:cNvSpPr>
          <p:nvPr>
            <p:ph type="body" idx="1"/>
          </p:nvPr>
        </p:nvSpPr>
        <p:spPr/>
        <p:txBody>
          <a:bodyPr/>
          <a:lstStyle/>
          <a:p>
            <a:pPr eaLnBrk="1" hangingPunct="1"/>
            <a:r>
              <a:rPr lang="en-US" altLang="en-US" sz="2400" smtClean="0"/>
              <a:t>In short-run, spending depends on income, and income depends on spending.</a:t>
            </a:r>
          </a:p>
          <a:p>
            <a:pPr lvl="1" eaLnBrk="1" hangingPunct="1"/>
            <a:r>
              <a:rPr lang="en-US" altLang="en-US" sz="2000" smtClean="0"/>
              <a:t>The more income households have, the more they will spend.</a:t>
            </a:r>
          </a:p>
          <a:p>
            <a:pPr lvl="2" eaLnBrk="1" hangingPunct="1">
              <a:buFontTx/>
              <a:buNone/>
            </a:pPr>
            <a:endParaRPr lang="en-US" altLang="en-US" sz="1800" smtClean="0"/>
          </a:p>
          <a:p>
            <a:pPr lvl="1" eaLnBrk="1" hangingPunct="1"/>
            <a:r>
              <a:rPr lang="en-US" altLang="en-US" sz="2000" smtClean="0"/>
              <a:t>The more households spend, the more output firms will produce</a:t>
            </a:r>
          </a:p>
          <a:p>
            <a:pPr lvl="2" eaLnBrk="1" hangingPunct="1"/>
            <a:r>
              <a:rPr lang="en-US" altLang="en-US" sz="1800" smtClean="0"/>
              <a:t>More income they will pay to their workers.</a:t>
            </a:r>
          </a:p>
          <a:p>
            <a:pPr lvl="3" eaLnBrk="1" hangingPunct="1">
              <a:buFontTx/>
              <a:buNone/>
            </a:pPr>
            <a:endParaRPr lang="en-US" altLang="en-US" sz="1600" smtClean="0"/>
          </a:p>
          <a:p>
            <a:pPr eaLnBrk="1" hangingPunct="1"/>
            <a:r>
              <a:rPr lang="en-US" altLang="en-US" sz="2400" smtClean="0"/>
              <a:t>Many ideas behind the model were originally developed by British economist John Maynard Keynes in 1930s.</a:t>
            </a:r>
          </a:p>
          <a:p>
            <a:pPr lvl="1" eaLnBrk="1" hangingPunct="1"/>
            <a:r>
              <a:rPr lang="en-US" altLang="en-US" sz="2000" smtClean="0"/>
              <a:t>Short-run macro model focuses on spending in explaining economic fluctuations.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FC4A068-6F5C-444A-BDE9-F459B2DE4378}" type="slidenum">
              <a:rPr lang="en-US" altLang="en-US"/>
              <a:pPr eaLnBrk="1" hangingPunct="1"/>
              <a:t>20</a:t>
            </a:fld>
            <a:endParaRPr lang="en-US" altLang="en-US"/>
          </a:p>
        </p:txBody>
      </p:sp>
      <p:sp>
        <p:nvSpPr>
          <p:cNvPr id="34819" name="Rectangle 2"/>
          <p:cNvSpPr>
            <a:spLocks noGrp="1" noChangeArrowheads="1"/>
          </p:cNvSpPr>
          <p:nvPr>
            <p:ph type="title"/>
          </p:nvPr>
        </p:nvSpPr>
        <p:spPr/>
        <p:txBody>
          <a:bodyPr/>
          <a:lstStyle/>
          <a:p>
            <a:pPr eaLnBrk="1" hangingPunct="1"/>
            <a:r>
              <a:rPr lang="en-US" altLang="en-US" sz="3600" smtClean="0"/>
              <a:t>Figure:  Determining Equilibrium Real GDP</a:t>
            </a:r>
          </a:p>
        </p:txBody>
      </p:sp>
      <p:pic>
        <p:nvPicPr>
          <p:cNvPr id="34820" name="Picture 5" descr="this figure shows the short-run equilibrium between total spending and total income. The equilibrium point is the intersection between the aggregate expenditure line and the 45 degree line. That is because only the  intersection point is both on the aggregate expenditure line and the 45 degree line.At the equilibrium point, the aggregate expenditure is equal to total real gdp (total incom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1447800"/>
            <a:ext cx="7924800" cy="5410200"/>
          </a:xfrm>
          <a:noFill/>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6307F2A-2A8F-4AC0-A129-DA9712564589}" type="slidenum">
              <a:rPr lang="en-US" altLang="en-US"/>
              <a:pPr eaLnBrk="1" hangingPunct="1"/>
              <a:t>21</a:t>
            </a:fld>
            <a:endParaRPr lang="en-US" altLang="en-US"/>
          </a:p>
        </p:txBody>
      </p:sp>
      <p:sp>
        <p:nvSpPr>
          <p:cNvPr id="35843" name="Rectangle 2"/>
          <p:cNvSpPr>
            <a:spLocks noGrp="1" noChangeArrowheads="1"/>
          </p:cNvSpPr>
          <p:nvPr>
            <p:ph type="title"/>
          </p:nvPr>
        </p:nvSpPr>
        <p:spPr/>
        <p:txBody>
          <a:bodyPr/>
          <a:lstStyle/>
          <a:p>
            <a:pPr eaLnBrk="1" hangingPunct="1"/>
            <a:r>
              <a:rPr lang="en-US" altLang="en-US" sz="3600" smtClean="0"/>
              <a:t>Equilibrium GDP and Employment</a:t>
            </a:r>
          </a:p>
        </p:txBody>
      </p:sp>
      <p:sp>
        <p:nvSpPr>
          <p:cNvPr id="35844" name="Rectangle 3"/>
          <p:cNvSpPr>
            <a:spLocks noGrp="1" noChangeArrowheads="1"/>
          </p:cNvSpPr>
          <p:nvPr>
            <p:ph type="body" idx="1"/>
          </p:nvPr>
        </p:nvSpPr>
        <p:spPr/>
        <p:txBody>
          <a:bodyPr/>
          <a:lstStyle/>
          <a:p>
            <a:pPr eaLnBrk="1" hangingPunct="1">
              <a:lnSpc>
                <a:spcPct val="80000"/>
              </a:lnSpc>
            </a:pPr>
            <a:r>
              <a:rPr lang="en-US" altLang="en-US" sz="2000" smtClean="0"/>
              <a:t>When economy operates at equilibrium, will it also be operating at full employment?</a:t>
            </a:r>
          </a:p>
          <a:p>
            <a:pPr lvl="1" eaLnBrk="1" hangingPunct="1">
              <a:lnSpc>
                <a:spcPct val="80000"/>
              </a:lnSpc>
            </a:pPr>
            <a:r>
              <a:rPr lang="en-US" altLang="en-US" sz="1800" smtClean="0"/>
              <a:t>Not necessarily</a:t>
            </a:r>
          </a:p>
          <a:p>
            <a:pPr lvl="1" eaLnBrk="1" hangingPunct="1">
              <a:lnSpc>
                <a:spcPct val="80000"/>
              </a:lnSpc>
              <a:buFontTx/>
              <a:buNone/>
            </a:pPr>
            <a:r>
              <a:rPr lang="en-US" altLang="en-US" sz="1800" smtClean="0"/>
              <a:t>     </a:t>
            </a:r>
            <a:r>
              <a:rPr lang="en-US" altLang="en-US" sz="1600" smtClean="0"/>
              <a:t>For instance, insufficient spending causes business firms to decrease their demand for labor.</a:t>
            </a:r>
          </a:p>
          <a:p>
            <a:pPr lvl="1" eaLnBrk="1" hangingPunct="1">
              <a:lnSpc>
                <a:spcPct val="80000"/>
              </a:lnSpc>
            </a:pPr>
            <a:r>
              <a:rPr lang="en-US" altLang="en-US" sz="1800" smtClean="0"/>
              <a:t>Remember, in the long run (classical) macro model, it takes time for labor market to achieve full employment.</a:t>
            </a:r>
          </a:p>
          <a:p>
            <a:pPr lvl="1" eaLnBrk="1" hangingPunct="1">
              <a:lnSpc>
                <a:spcPct val="80000"/>
              </a:lnSpc>
              <a:buFontTx/>
              <a:buNone/>
            </a:pPr>
            <a:endParaRPr lang="en-US" altLang="en-US" sz="1800" smtClean="0"/>
          </a:p>
          <a:p>
            <a:pPr eaLnBrk="1" hangingPunct="1">
              <a:lnSpc>
                <a:spcPct val="80000"/>
              </a:lnSpc>
            </a:pPr>
            <a:r>
              <a:rPr lang="en-US" altLang="en-US" sz="2000" smtClean="0"/>
              <a:t>In the short-run model, it would be quite a coincidence if our equilibrium GDP happened to be the full employment output level.</a:t>
            </a:r>
          </a:p>
          <a:p>
            <a:pPr eaLnBrk="1" hangingPunct="1">
              <a:lnSpc>
                <a:spcPct val="80000"/>
              </a:lnSpc>
              <a:buFontTx/>
              <a:buNone/>
            </a:pPr>
            <a:endParaRPr lang="en-US" altLang="en-US" sz="2000" smtClean="0"/>
          </a:p>
          <a:p>
            <a:pPr eaLnBrk="1" hangingPunct="1">
              <a:lnSpc>
                <a:spcPct val="80000"/>
              </a:lnSpc>
            </a:pPr>
            <a:r>
              <a:rPr lang="en-US" altLang="en-US" sz="2000" smtClean="0"/>
              <a:t>In short-run macro model, output can be lower or higher than the full employment output level.</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89B7B98-53A0-4593-A366-BC90DB320775}" type="slidenum">
              <a:rPr lang="en-US" altLang="en-US"/>
              <a:pPr eaLnBrk="1" hangingPunct="1"/>
              <a:t>22</a:t>
            </a:fld>
            <a:endParaRPr lang="en-US" altLang="en-US"/>
          </a:p>
        </p:txBody>
      </p:sp>
      <p:sp>
        <p:nvSpPr>
          <p:cNvPr id="36867" name="Rectangle 2"/>
          <p:cNvSpPr>
            <a:spLocks noGrp="1" noChangeArrowheads="1"/>
          </p:cNvSpPr>
          <p:nvPr>
            <p:ph type="title"/>
          </p:nvPr>
        </p:nvSpPr>
        <p:spPr/>
        <p:txBody>
          <a:bodyPr/>
          <a:lstStyle/>
          <a:p>
            <a:pPr eaLnBrk="1" hangingPunct="1"/>
            <a:r>
              <a:rPr lang="en-US" altLang="en-US" sz="3200" smtClean="0"/>
              <a:t>Figure:  Short-Run Equilibrium GDP &lt; Full Employment GDP</a:t>
            </a:r>
          </a:p>
        </p:txBody>
      </p:sp>
      <p:pic>
        <p:nvPicPr>
          <p:cNvPr id="36868" name="Picture 5" descr="this graph shows that a short-run equlibrium GDP can be lowerthan the full employment GDP. In this case, the economy is experiencing cyclical unemploymen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600200"/>
            <a:ext cx="9144000" cy="4800600"/>
          </a:xfrm>
          <a:noFill/>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E751F9-1153-48AD-88F6-26379EF58E2B}" type="slidenum">
              <a:rPr lang="en-US" altLang="en-US"/>
              <a:pPr eaLnBrk="1" hangingPunct="1"/>
              <a:t>23</a:t>
            </a:fld>
            <a:endParaRPr lang="en-US" altLang="en-US"/>
          </a:p>
        </p:txBody>
      </p:sp>
      <p:sp>
        <p:nvSpPr>
          <p:cNvPr id="37891" name="Rectangle 2"/>
          <p:cNvSpPr>
            <a:spLocks noGrp="1" noChangeArrowheads="1"/>
          </p:cNvSpPr>
          <p:nvPr>
            <p:ph type="title"/>
          </p:nvPr>
        </p:nvSpPr>
        <p:spPr/>
        <p:txBody>
          <a:bodyPr/>
          <a:lstStyle/>
          <a:p>
            <a:pPr eaLnBrk="1" hangingPunct="1"/>
            <a:r>
              <a:rPr lang="en-US" altLang="en-US" sz="3200" smtClean="0"/>
              <a:t>Figure:  Short-Run Equilibrium GDP &gt; Full-Employment GDP</a:t>
            </a:r>
          </a:p>
        </p:txBody>
      </p:sp>
      <p:pic>
        <p:nvPicPr>
          <p:cNvPr id="37892" name="Picture 5" descr="this graph shows that a short-run equlibrium GDP can be higherrthan the full employment GDP. In this case, the economy is experiencing an unemployment rate that is  lower than that at full employment.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1600200"/>
            <a:ext cx="8472488" cy="4800600"/>
          </a:xfrm>
          <a:noFill/>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9C7D76E-AFCB-412A-92C4-C53C6EA5C831}" type="slidenum">
              <a:rPr lang="en-US" altLang="en-US"/>
              <a:pPr eaLnBrk="1" hangingPunct="1"/>
              <a:t>24</a:t>
            </a:fld>
            <a:endParaRPr lang="en-US" altLang="en-US"/>
          </a:p>
        </p:txBody>
      </p:sp>
      <p:sp>
        <p:nvSpPr>
          <p:cNvPr id="38915" name="Rectangle 2"/>
          <p:cNvSpPr>
            <a:spLocks noGrp="1" noChangeArrowheads="1"/>
          </p:cNvSpPr>
          <p:nvPr>
            <p:ph type="title"/>
          </p:nvPr>
        </p:nvSpPr>
        <p:spPr/>
        <p:txBody>
          <a:bodyPr/>
          <a:lstStyle/>
          <a:p>
            <a:pPr eaLnBrk="1" hangingPunct="1"/>
            <a:r>
              <a:rPr lang="en-US" altLang="en-US" sz="3600" smtClean="0"/>
              <a:t>A Change in Investment Spending</a:t>
            </a:r>
          </a:p>
        </p:txBody>
      </p:sp>
      <p:sp>
        <p:nvSpPr>
          <p:cNvPr id="38916" name="Rectangle 3"/>
          <p:cNvSpPr>
            <a:spLocks noGrp="1" noChangeArrowheads="1"/>
          </p:cNvSpPr>
          <p:nvPr>
            <p:ph type="body" idx="1"/>
          </p:nvPr>
        </p:nvSpPr>
        <p:spPr/>
        <p:txBody>
          <a:bodyPr/>
          <a:lstStyle/>
          <a:p>
            <a:pPr eaLnBrk="1" hangingPunct="1"/>
            <a:r>
              <a:rPr lang="en-US" altLang="en-US" sz="2400" smtClean="0"/>
              <a:t>Suppose the initial equilibrium GDP in an economy is $6,000 billion.</a:t>
            </a:r>
          </a:p>
          <a:p>
            <a:pPr eaLnBrk="1" hangingPunct="1"/>
            <a:r>
              <a:rPr lang="en-US" altLang="en-US" sz="2400" smtClean="0"/>
              <a:t>Now, business firms increase their investment spending on plant and equipment by $1,000 billion.</a:t>
            </a:r>
          </a:p>
          <a:p>
            <a:pPr eaLnBrk="1" hangingPunct="1"/>
            <a:r>
              <a:rPr lang="en-US" altLang="en-US" sz="2400" smtClean="0"/>
              <a:t>Then, firms that sell investment goods receive $1,000 billion as income, which is to be distributed as salary, rent, interest, and profit.</a:t>
            </a:r>
          </a:p>
          <a:p>
            <a:pPr eaLnBrk="1" hangingPunct="1"/>
            <a:r>
              <a:rPr lang="en-US" altLang="en-US" sz="2400" smtClean="0"/>
              <a:t>What will households do with their $1,000 billion in additional income?</a:t>
            </a:r>
          </a:p>
          <a:p>
            <a:pPr lvl="1" eaLnBrk="1" hangingPunct="1"/>
            <a:r>
              <a:rPr lang="en-US" altLang="en-US" sz="2000" smtClean="0"/>
              <a:t>Spend the money !</a:t>
            </a:r>
          </a:p>
          <a:p>
            <a:pPr lvl="1" eaLnBrk="1" hangingPunct="1"/>
            <a:r>
              <a:rPr lang="en-US" altLang="en-US" sz="2000" smtClean="0"/>
              <a:t>How much to spend depends crucially on marginal propensity to consume (MPC):   let’s assume MPC = 0.6</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958A8F0-AF1A-403F-8E0C-3FAB00757FA6}" type="slidenum">
              <a:rPr lang="en-US" altLang="en-US"/>
              <a:pPr eaLnBrk="1" hangingPunct="1"/>
              <a:t>25</a:t>
            </a:fld>
            <a:endParaRPr lang="en-US" altLang="en-US"/>
          </a:p>
        </p:txBody>
      </p:sp>
      <p:sp>
        <p:nvSpPr>
          <p:cNvPr id="39939" name="Rectangle 2"/>
          <p:cNvSpPr>
            <a:spLocks noGrp="1" noChangeArrowheads="1"/>
          </p:cNvSpPr>
          <p:nvPr>
            <p:ph type="title"/>
          </p:nvPr>
        </p:nvSpPr>
        <p:spPr/>
        <p:txBody>
          <a:bodyPr/>
          <a:lstStyle/>
          <a:p>
            <a:pPr eaLnBrk="1" hangingPunct="1"/>
            <a:r>
              <a:rPr lang="en-US" altLang="en-US" sz="3600" smtClean="0"/>
              <a:t>A Change in Investment Spending</a:t>
            </a:r>
          </a:p>
        </p:txBody>
      </p:sp>
      <p:sp>
        <p:nvSpPr>
          <p:cNvPr id="39940" name="Rectangle 3"/>
          <p:cNvSpPr>
            <a:spLocks noGrp="1" noChangeArrowheads="1"/>
          </p:cNvSpPr>
          <p:nvPr>
            <p:ph type="body" idx="1"/>
          </p:nvPr>
        </p:nvSpPr>
        <p:spPr/>
        <p:txBody>
          <a:bodyPr/>
          <a:lstStyle/>
          <a:p>
            <a:pPr eaLnBrk="1" hangingPunct="1">
              <a:lnSpc>
                <a:spcPct val="90000"/>
              </a:lnSpc>
            </a:pPr>
            <a:r>
              <a:rPr lang="en-US" altLang="en-US" sz="2400" smtClean="0"/>
              <a:t>When households spend an additional $600 billion, firms that produce consumption goods and services will receive an additional $600 billion in sales revenue.</a:t>
            </a:r>
          </a:p>
          <a:p>
            <a:pPr lvl="1" eaLnBrk="1" hangingPunct="1">
              <a:lnSpc>
                <a:spcPct val="90000"/>
              </a:lnSpc>
            </a:pPr>
            <a:r>
              <a:rPr lang="en-US" altLang="en-US" sz="2000" smtClean="0"/>
              <a:t>Which will become income for households that supply resources to these firms. At this point, total income has increased by $1,000+$600=$1,600billion</a:t>
            </a:r>
          </a:p>
          <a:p>
            <a:pPr lvl="1" eaLnBrk="1" hangingPunct="1">
              <a:lnSpc>
                <a:spcPct val="90000"/>
              </a:lnSpc>
            </a:pPr>
            <a:r>
              <a:rPr lang="en-US" altLang="en-US" sz="2000" smtClean="0"/>
              <a:t>With an MPC of 0.6, consumption spending will further rise by 0.6 x $600 billion = $360 billion, creating still more sales revenue for firms, and so on and so on…</a:t>
            </a:r>
          </a:p>
          <a:p>
            <a:pPr eaLnBrk="1" hangingPunct="1">
              <a:lnSpc>
                <a:spcPct val="90000"/>
              </a:lnSpc>
              <a:buFontTx/>
              <a:buNone/>
            </a:pPr>
            <a:endParaRPr lang="en-US" altLang="en-US" sz="2400" smtClean="0"/>
          </a:p>
          <a:p>
            <a:pPr eaLnBrk="1" hangingPunct="1">
              <a:lnSpc>
                <a:spcPct val="90000"/>
              </a:lnSpc>
            </a:pPr>
            <a:r>
              <a:rPr lang="en-US" altLang="en-US" sz="2400" smtClean="0"/>
              <a:t>At end of process, when economy has reached its new equilibrium.</a:t>
            </a:r>
          </a:p>
          <a:p>
            <a:pPr lvl="1" eaLnBrk="1" hangingPunct="1">
              <a:lnSpc>
                <a:spcPct val="90000"/>
              </a:lnSpc>
            </a:pPr>
            <a:r>
              <a:rPr lang="en-US" altLang="en-US" sz="2000" smtClean="0"/>
              <a:t>Total spending and total output are considerably higher.</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C8F3623-2072-4BAD-B741-96B5329A9CCB}" type="slidenum">
              <a:rPr lang="en-US" altLang="en-US"/>
              <a:pPr eaLnBrk="1" hangingPunct="1"/>
              <a:t>26</a:t>
            </a:fld>
            <a:endParaRPr lang="en-US" altLang="en-US"/>
          </a:p>
        </p:txBody>
      </p:sp>
      <p:sp>
        <p:nvSpPr>
          <p:cNvPr id="40963" name="Rectangle 2"/>
          <p:cNvSpPr>
            <a:spLocks noGrp="1" noChangeArrowheads="1"/>
          </p:cNvSpPr>
          <p:nvPr>
            <p:ph type="title"/>
          </p:nvPr>
        </p:nvSpPr>
        <p:spPr/>
        <p:txBody>
          <a:bodyPr/>
          <a:lstStyle/>
          <a:p>
            <a:pPr eaLnBrk="1" hangingPunct="1"/>
            <a:r>
              <a:rPr lang="en-US" altLang="en-US" sz="3600" smtClean="0"/>
              <a:t>Figure:  The Effect of a Change in Investment Spending</a:t>
            </a:r>
          </a:p>
        </p:txBody>
      </p:sp>
      <p:pic>
        <p:nvPicPr>
          <p:cNvPr id="40964" name="Picture 5" descr="this graph shows the multiplying effect of a change in investment spending on real GDP"/>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1600200"/>
            <a:ext cx="7848600" cy="4953000"/>
          </a:xfrm>
          <a:noFill/>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8" name="Slide Number Placeholder 5"/>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ACE6B51-47F9-4E39-887D-BB6573E6C3AA}" type="slidenum">
              <a:rPr lang="en-US" altLang="en-US"/>
              <a:pPr eaLnBrk="1" hangingPunct="1"/>
              <a:t>27</a:t>
            </a:fld>
            <a:endParaRPr lang="en-US" altLang="en-US"/>
          </a:p>
        </p:txBody>
      </p:sp>
      <p:sp>
        <p:nvSpPr>
          <p:cNvPr id="37890" name="Rectangle 2"/>
          <p:cNvSpPr>
            <a:spLocks noGrp="1" noChangeArrowheads="1"/>
          </p:cNvSpPr>
          <p:nvPr>
            <p:ph type="title"/>
          </p:nvPr>
        </p:nvSpPr>
        <p:spPr/>
        <p:txBody>
          <a:bodyPr/>
          <a:lstStyle/>
          <a:p>
            <a:pPr eaLnBrk="1" hangingPunct="1"/>
            <a:r>
              <a:rPr lang="en-US" altLang="en-US" sz="3600" smtClean="0"/>
              <a:t>The Expenditure Multiplier</a:t>
            </a:r>
          </a:p>
        </p:txBody>
      </p:sp>
      <p:sp>
        <p:nvSpPr>
          <p:cNvPr id="37891" name="Rectangle 3"/>
          <p:cNvSpPr>
            <a:spLocks noGrp="1" noChangeArrowheads="1"/>
          </p:cNvSpPr>
          <p:nvPr>
            <p:ph type="body" sz="half" idx="1"/>
          </p:nvPr>
        </p:nvSpPr>
        <p:spPr>
          <a:xfrm>
            <a:off x="304800" y="1828800"/>
            <a:ext cx="8229600" cy="4525963"/>
          </a:xfrm>
        </p:spPr>
        <p:txBody>
          <a:bodyPr/>
          <a:lstStyle/>
          <a:p>
            <a:pPr eaLnBrk="1" hangingPunct="1">
              <a:lnSpc>
                <a:spcPct val="80000"/>
              </a:lnSpc>
            </a:pPr>
            <a:r>
              <a:rPr lang="en-US" altLang="en-US" sz="2400" dirty="0" smtClean="0"/>
              <a:t>Whatever the rise in investment spending, equilibrium GDP would increase by a factor of 2.5, so we can write</a:t>
            </a:r>
          </a:p>
          <a:p>
            <a:pPr lvl="1" eaLnBrk="1" hangingPunct="1">
              <a:lnSpc>
                <a:spcPct val="80000"/>
              </a:lnSpc>
            </a:pPr>
            <a:r>
              <a:rPr lang="el-GR" altLang="en-US" sz="2000" dirty="0" smtClean="0">
                <a:cs typeface="Arial" charset="0"/>
              </a:rPr>
              <a:t>Δ</a:t>
            </a:r>
            <a:r>
              <a:rPr lang="en-US" altLang="en-US" sz="2000" dirty="0" smtClean="0">
                <a:cs typeface="Arial" charset="0"/>
              </a:rPr>
              <a:t>GDP = 2.5 x </a:t>
            </a:r>
            <a:r>
              <a:rPr lang="el-GR" altLang="en-US" sz="2000" dirty="0" smtClean="0">
                <a:cs typeface="Arial" charset="0"/>
              </a:rPr>
              <a:t>Δ</a:t>
            </a:r>
            <a:r>
              <a:rPr lang="en-US" altLang="en-US" sz="2000" dirty="0" smtClean="0">
                <a:cs typeface="Arial" charset="0"/>
              </a:rPr>
              <a:t>I</a:t>
            </a:r>
            <a:r>
              <a:rPr lang="en-US" altLang="en-US" sz="2000" baseline="30000" dirty="0" smtClean="0">
                <a:cs typeface="Arial" charset="0"/>
              </a:rPr>
              <a:t>P</a:t>
            </a:r>
            <a:endParaRPr lang="en-US" altLang="en-US" sz="2000" dirty="0" smtClean="0">
              <a:cs typeface="Arial" charset="0"/>
            </a:endParaRPr>
          </a:p>
          <a:p>
            <a:pPr eaLnBrk="1" hangingPunct="1">
              <a:lnSpc>
                <a:spcPct val="80000"/>
              </a:lnSpc>
            </a:pPr>
            <a:r>
              <a:rPr lang="en-US" altLang="en-US" sz="2400" dirty="0" smtClean="0">
                <a:cs typeface="Arial" charset="0"/>
              </a:rPr>
              <a:t>Value of expenditure multiplier depends on value of MPC</a:t>
            </a:r>
          </a:p>
          <a:p>
            <a:pPr eaLnBrk="1" hangingPunct="1">
              <a:lnSpc>
                <a:spcPct val="80000"/>
              </a:lnSpc>
              <a:buFontTx/>
              <a:buNone/>
            </a:pPr>
            <a:endParaRPr lang="en-US" altLang="en-US" sz="2400" dirty="0" smtClean="0">
              <a:cs typeface="Arial" charset="0"/>
            </a:endParaRPr>
          </a:p>
          <a:p>
            <a:pPr eaLnBrk="1" hangingPunct="1">
              <a:lnSpc>
                <a:spcPct val="80000"/>
              </a:lnSpc>
              <a:buFontTx/>
              <a:buNone/>
            </a:pPr>
            <a:r>
              <a:rPr lang="en-US" altLang="en-US" sz="2400" dirty="0" smtClean="0">
                <a:cs typeface="Arial" charset="0"/>
              </a:rPr>
              <a:t>     </a:t>
            </a:r>
          </a:p>
          <a:p>
            <a:pPr eaLnBrk="1" hangingPunct="1">
              <a:lnSpc>
                <a:spcPct val="80000"/>
              </a:lnSpc>
              <a:buFontTx/>
              <a:buNone/>
            </a:pPr>
            <a:r>
              <a:rPr lang="en-US" altLang="en-US" sz="2400" dirty="0" smtClean="0">
                <a:cs typeface="Arial" charset="0"/>
              </a:rPr>
              <a:t>      </a:t>
            </a:r>
          </a:p>
          <a:p>
            <a:pPr eaLnBrk="1" hangingPunct="1">
              <a:lnSpc>
                <a:spcPct val="80000"/>
              </a:lnSpc>
            </a:pPr>
            <a:r>
              <a:rPr lang="en-US" altLang="en-US" sz="2400" dirty="0" smtClean="0">
                <a:cs typeface="Arial" charset="0"/>
              </a:rPr>
              <a:t>So, when the increase in planned investment spending is</a:t>
            </a:r>
          </a:p>
          <a:p>
            <a:pPr lvl="1" eaLnBrk="1" hangingPunct="1">
              <a:lnSpc>
                <a:spcPct val="80000"/>
              </a:lnSpc>
              <a:buFontTx/>
              <a:buNone/>
            </a:pPr>
            <a:r>
              <a:rPr lang="el-GR" altLang="en-US" sz="2000" dirty="0" smtClean="0">
                <a:cs typeface="Arial" charset="0"/>
              </a:rPr>
              <a:t>Δ</a:t>
            </a:r>
            <a:r>
              <a:rPr lang="en-US" altLang="en-US" sz="2000" dirty="0" smtClean="0">
                <a:cs typeface="Arial" charset="0"/>
              </a:rPr>
              <a:t>I</a:t>
            </a:r>
            <a:r>
              <a:rPr lang="en-US" altLang="en-US" sz="2000" baseline="30000" dirty="0" smtClean="0">
                <a:cs typeface="Arial" charset="0"/>
              </a:rPr>
              <a:t>P</a:t>
            </a:r>
            <a:r>
              <a:rPr lang="en-US" altLang="en-US" sz="2000" dirty="0" smtClean="0">
                <a:cs typeface="Arial" charset="0"/>
              </a:rPr>
              <a:t>, the increase in total income (GDP) is calculated as:</a:t>
            </a:r>
            <a:endParaRPr lang="el-GR" altLang="en-US" sz="2000" dirty="0" smtClean="0">
              <a:cs typeface="Arial" charset="0"/>
            </a:endParaRPr>
          </a:p>
        </p:txBody>
      </p:sp>
      <p:graphicFrame>
        <p:nvGraphicFramePr>
          <p:cNvPr id="37892" name="Object 4" descr="Given everything else remains the same, the change in real gdp is the expenditure multiplier times a change in planned investment."/>
          <p:cNvGraphicFramePr>
            <a:graphicFrameLocks noGrp="1" noChangeAspect="1"/>
          </p:cNvGraphicFramePr>
          <p:nvPr>
            <p:ph sz="half" idx="2"/>
            <p:extLst>
              <p:ext uri="{D42A27DB-BD31-4B8C-83A1-F6EECF244321}">
                <p14:modId xmlns:p14="http://schemas.microsoft.com/office/powerpoint/2010/main" val="998666272"/>
              </p:ext>
            </p:extLst>
          </p:nvPr>
        </p:nvGraphicFramePr>
        <p:xfrm>
          <a:off x="2438400" y="5181600"/>
          <a:ext cx="3124200" cy="827088"/>
        </p:xfrm>
        <a:graphic>
          <a:graphicData uri="http://schemas.openxmlformats.org/presentationml/2006/ole">
            <mc:AlternateContent xmlns:mc="http://schemas.openxmlformats.org/markup-compatibility/2006">
              <mc:Choice xmlns:v="urn:schemas-microsoft-com:vml" Requires="v">
                <p:oleObj spid="_x0000_s82968" name="Equation" r:id="rId3" imgW="1726920" imgH="457200" progId="Equation.3">
                  <p:embed/>
                </p:oleObj>
              </mc:Choice>
              <mc:Fallback>
                <p:oleObj name="Equation" r:id="rId3" imgW="1726920" imgH="457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5181600"/>
                        <a:ext cx="3124200" cy="827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7895" name="Object 7" descr="expenditure multiplier is equal to one divided by one minus marginal propencity to consume."/>
          <p:cNvGraphicFramePr>
            <a:graphicFrameLocks noChangeAspect="1"/>
          </p:cNvGraphicFramePr>
          <p:nvPr>
            <p:extLst>
              <p:ext uri="{D42A27DB-BD31-4B8C-83A1-F6EECF244321}">
                <p14:modId xmlns:p14="http://schemas.microsoft.com/office/powerpoint/2010/main" val="2086513559"/>
              </p:ext>
            </p:extLst>
          </p:nvPr>
        </p:nvGraphicFramePr>
        <p:xfrm>
          <a:off x="2590800" y="3352800"/>
          <a:ext cx="3046413" cy="6197600"/>
        </p:xfrm>
        <a:graphic>
          <a:graphicData uri="http://schemas.openxmlformats.org/presentationml/2006/ole">
            <mc:AlternateContent xmlns:mc="http://schemas.openxmlformats.org/markup-compatibility/2006">
              <mc:Choice xmlns:v="urn:schemas-microsoft-com:vml" Requires="v">
                <p:oleObj spid="_x0000_s82969" name="Document" r:id="rId5" imgW="2070000" imgH="4064040" progId="Word.Document.8">
                  <p:embed/>
                </p:oleObj>
              </mc:Choice>
              <mc:Fallback>
                <p:oleObj name="Document" r:id="rId5" imgW="2070000" imgH="4064040" progId="Word.Document.8">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3352800"/>
                        <a:ext cx="3046413" cy="619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63FF078-8C57-40B2-A428-231FF190CFDA}" type="slidenum">
              <a:rPr lang="en-US" altLang="en-US"/>
              <a:pPr eaLnBrk="1" hangingPunct="1"/>
              <a:t>28</a:t>
            </a:fld>
            <a:endParaRPr lang="en-US" altLang="en-US"/>
          </a:p>
        </p:txBody>
      </p:sp>
      <p:sp>
        <p:nvSpPr>
          <p:cNvPr id="41987" name="Rectangle 2"/>
          <p:cNvSpPr>
            <a:spLocks noGrp="1" noChangeArrowheads="1"/>
          </p:cNvSpPr>
          <p:nvPr>
            <p:ph type="title"/>
          </p:nvPr>
        </p:nvSpPr>
        <p:spPr/>
        <p:txBody>
          <a:bodyPr/>
          <a:lstStyle/>
          <a:p>
            <a:pPr eaLnBrk="1" hangingPunct="1"/>
            <a:r>
              <a:rPr lang="en-US" altLang="en-US" sz="3600" smtClean="0"/>
              <a:t>The Expenditure Multiplier</a:t>
            </a:r>
          </a:p>
        </p:txBody>
      </p:sp>
      <p:sp>
        <p:nvSpPr>
          <p:cNvPr id="41988" name="Rectangle 3"/>
          <p:cNvSpPr>
            <a:spLocks noGrp="1" noChangeArrowheads="1"/>
          </p:cNvSpPr>
          <p:nvPr>
            <p:ph type="body" idx="1"/>
          </p:nvPr>
        </p:nvSpPr>
        <p:spPr/>
        <p:txBody>
          <a:bodyPr/>
          <a:lstStyle/>
          <a:p>
            <a:pPr eaLnBrk="1" hangingPunct="1"/>
            <a:r>
              <a:rPr lang="en-US" altLang="en-US" smtClean="0"/>
              <a:t>A sustained increase in investment spending will cause a sustained increase in GDP.</a:t>
            </a:r>
          </a:p>
          <a:p>
            <a:pPr eaLnBrk="1" hangingPunct="1"/>
            <a:r>
              <a:rPr lang="en-US" altLang="en-US" smtClean="0"/>
              <a:t>Multiplier process works in both directions.</a:t>
            </a:r>
          </a:p>
          <a:p>
            <a:pPr lvl="1" eaLnBrk="1" hangingPunct="1"/>
            <a:r>
              <a:rPr lang="en-US" altLang="en-US" smtClean="0"/>
              <a:t>Just as increases in investment spending cause equilibrium GDP to rise by a multiple of the change in spending.</a:t>
            </a:r>
          </a:p>
          <a:p>
            <a:pPr lvl="2" eaLnBrk="1" hangingPunct="1"/>
            <a:r>
              <a:rPr lang="en-US" altLang="en-US" smtClean="0"/>
              <a:t>Decreases in investment spending cause equilibrium GDP to fall by a multiple of the change in spending.</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571ADD6-6504-4580-B5C6-FD9266280B89}" type="slidenum">
              <a:rPr lang="en-US" altLang="en-US"/>
              <a:pPr eaLnBrk="1" hangingPunct="1"/>
              <a:t>29</a:t>
            </a:fld>
            <a:endParaRPr lang="en-US" altLang="en-US"/>
          </a:p>
        </p:txBody>
      </p:sp>
      <p:sp>
        <p:nvSpPr>
          <p:cNvPr id="43011" name="Rectangle 2"/>
          <p:cNvSpPr>
            <a:spLocks noGrp="1" noChangeArrowheads="1"/>
          </p:cNvSpPr>
          <p:nvPr>
            <p:ph type="title"/>
          </p:nvPr>
        </p:nvSpPr>
        <p:spPr/>
        <p:txBody>
          <a:bodyPr/>
          <a:lstStyle/>
          <a:p>
            <a:pPr eaLnBrk="1" hangingPunct="1"/>
            <a:r>
              <a:rPr lang="en-US" altLang="en-US" sz="3600" smtClean="0"/>
              <a:t>Spending Shocks</a:t>
            </a:r>
          </a:p>
        </p:txBody>
      </p:sp>
      <p:sp>
        <p:nvSpPr>
          <p:cNvPr id="43012" name="Rectangle 3"/>
          <p:cNvSpPr>
            <a:spLocks noGrp="1" noChangeArrowheads="1"/>
          </p:cNvSpPr>
          <p:nvPr>
            <p:ph type="body" sz="half" idx="1"/>
          </p:nvPr>
        </p:nvSpPr>
        <p:spPr>
          <a:xfrm>
            <a:off x="304800" y="1600200"/>
            <a:ext cx="8472488" cy="4730750"/>
          </a:xfrm>
        </p:spPr>
        <p:txBody>
          <a:bodyPr/>
          <a:lstStyle/>
          <a:p>
            <a:pPr eaLnBrk="1" hangingPunct="1">
              <a:lnSpc>
                <a:spcPct val="80000"/>
              </a:lnSpc>
            </a:pPr>
            <a:r>
              <a:rPr lang="en-US" altLang="en-US" sz="2400" smtClean="0"/>
              <a:t>Shocks to economy can come from other sources besides investment spending.</a:t>
            </a:r>
          </a:p>
          <a:p>
            <a:pPr lvl="1" eaLnBrk="1" hangingPunct="1">
              <a:lnSpc>
                <a:spcPct val="80000"/>
              </a:lnSpc>
            </a:pPr>
            <a:r>
              <a:rPr lang="en-US" altLang="en-US" sz="2000" smtClean="0"/>
              <a:t>Government purchases (G)</a:t>
            </a:r>
          </a:p>
          <a:p>
            <a:pPr lvl="1" eaLnBrk="1" hangingPunct="1">
              <a:lnSpc>
                <a:spcPct val="80000"/>
              </a:lnSpc>
            </a:pPr>
            <a:r>
              <a:rPr lang="en-US" altLang="en-US" sz="2000" smtClean="0"/>
              <a:t>Net exports (NX)</a:t>
            </a:r>
          </a:p>
          <a:p>
            <a:pPr lvl="1" eaLnBrk="1" hangingPunct="1">
              <a:lnSpc>
                <a:spcPct val="80000"/>
              </a:lnSpc>
            </a:pPr>
            <a:r>
              <a:rPr lang="en-US" altLang="en-US" sz="2000" smtClean="0"/>
              <a:t>Autonomous consumption (a)</a:t>
            </a:r>
          </a:p>
          <a:p>
            <a:pPr lvl="1" eaLnBrk="1" hangingPunct="1">
              <a:lnSpc>
                <a:spcPct val="80000"/>
              </a:lnSpc>
              <a:buFontTx/>
              <a:buNone/>
            </a:pPr>
            <a:endParaRPr lang="en-US" altLang="en-US" sz="2000" smtClean="0"/>
          </a:p>
          <a:p>
            <a:pPr eaLnBrk="1" hangingPunct="1">
              <a:lnSpc>
                <a:spcPct val="80000"/>
              </a:lnSpc>
            </a:pPr>
            <a:r>
              <a:rPr lang="en-US" altLang="en-US" sz="2400" smtClean="0"/>
              <a:t>Changes in planned investment, government purchases, net exports, or autonomous consumption lead to a multiplier effect on GDP.</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00D2AE-679A-4F33-9125-4A90E2264460}" type="slidenum">
              <a:rPr lang="en-US" altLang="en-US"/>
              <a:pPr eaLnBrk="1" hangingPunct="1"/>
              <a:t>3</a:t>
            </a:fld>
            <a:endParaRPr lang="en-US" altLang="en-US"/>
          </a:p>
        </p:txBody>
      </p:sp>
      <p:sp>
        <p:nvSpPr>
          <p:cNvPr id="19459" name="Rectangle 2"/>
          <p:cNvSpPr>
            <a:spLocks noGrp="1" noChangeArrowheads="1"/>
          </p:cNvSpPr>
          <p:nvPr>
            <p:ph type="title"/>
          </p:nvPr>
        </p:nvSpPr>
        <p:spPr/>
        <p:txBody>
          <a:bodyPr/>
          <a:lstStyle/>
          <a:p>
            <a:pPr eaLnBrk="1" hangingPunct="1"/>
            <a:r>
              <a:rPr lang="en-US" altLang="en-US" sz="4000" smtClean="0"/>
              <a:t>Review the Categories of Spending</a:t>
            </a:r>
          </a:p>
        </p:txBody>
      </p:sp>
      <p:sp>
        <p:nvSpPr>
          <p:cNvPr id="19460" name="Rectangle 3"/>
          <p:cNvSpPr>
            <a:spLocks noGrp="1" noChangeArrowheads="1"/>
          </p:cNvSpPr>
          <p:nvPr>
            <p:ph type="body" idx="1"/>
          </p:nvPr>
        </p:nvSpPr>
        <p:spPr/>
        <p:txBody>
          <a:bodyPr/>
          <a:lstStyle/>
          <a:p>
            <a:pPr eaLnBrk="1" hangingPunct="1">
              <a:lnSpc>
                <a:spcPct val="80000"/>
              </a:lnSpc>
            </a:pPr>
            <a:r>
              <a:rPr lang="en-US" altLang="en-US" sz="2400" smtClean="0"/>
              <a:t>Macroeconomists have found that the most useful approach is to divide those who purchase the GDP into four broad categories</a:t>
            </a:r>
          </a:p>
          <a:p>
            <a:pPr lvl="1" eaLnBrk="1" hangingPunct="1">
              <a:lnSpc>
                <a:spcPct val="80000"/>
              </a:lnSpc>
            </a:pPr>
            <a:r>
              <a:rPr lang="en-US" altLang="en-US" sz="2000" smtClean="0"/>
              <a:t>Households --- consumption spending (C)</a:t>
            </a:r>
          </a:p>
          <a:p>
            <a:pPr lvl="1" eaLnBrk="1" hangingPunct="1">
              <a:lnSpc>
                <a:spcPct val="80000"/>
              </a:lnSpc>
            </a:pPr>
            <a:r>
              <a:rPr lang="en-US" altLang="en-US" sz="2000" smtClean="0"/>
              <a:t>Business firms --- planned investment spending (I</a:t>
            </a:r>
            <a:r>
              <a:rPr lang="en-US" altLang="en-US" sz="2000" baseline="30000" smtClean="0"/>
              <a:t>P</a:t>
            </a:r>
            <a:r>
              <a:rPr lang="en-US" altLang="en-US" sz="2000" smtClean="0"/>
              <a:t>)</a:t>
            </a:r>
          </a:p>
          <a:p>
            <a:pPr lvl="1" eaLnBrk="1" hangingPunct="1">
              <a:lnSpc>
                <a:spcPct val="80000"/>
              </a:lnSpc>
            </a:pPr>
            <a:r>
              <a:rPr lang="en-US" altLang="en-US" sz="2000" smtClean="0"/>
              <a:t>Government agencies --- government purchases (G)</a:t>
            </a:r>
          </a:p>
          <a:p>
            <a:pPr lvl="1" eaLnBrk="1" hangingPunct="1">
              <a:lnSpc>
                <a:spcPct val="80000"/>
              </a:lnSpc>
            </a:pPr>
            <a:r>
              <a:rPr lang="en-US" altLang="en-US" sz="2000" smtClean="0"/>
              <a:t>Foreigners --- net exports (NX)</a:t>
            </a:r>
          </a:p>
          <a:p>
            <a:pPr lvl="1" eaLnBrk="1" hangingPunct="1">
              <a:lnSpc>
                <a:spcPct val="80000"/>
              </a:lnSpc>
              <a:buFontTx/>
              <a:buNone/>
            </a:pPr>
            <a:endParaRPr lang="en-US" altLang="en-US" sz="2000" smtClean="0"/>
          </a:p>
          <a:p>
            <a:pPr eaLnBrk="1" hangingPunct="1">
              <a:lnSpc>
                <a:spcPct val="80000"/>
              </a:lnSpc>
            </a:pPr>
            <a:r>
              <a:rPr lang="en-US" altLang="en-US" sz="2400" smtClean="0"/>
              <a:t>Nominal or real spending?</a:t>
            </a:r>
          </a:p>
          <a:p>
            <a:pPr lvl="1" eaLnBrk="1" hangingPunct="1">
              <a:lnSpc>
                <a:spcPct val="80000"/>
              </a:lnSpc>
            </a:pPr>
            <a:r>
              <a:rPr lang="en-US" altLang="en-US" sz="2000" smtClean="0"/>
              <a:t>Real terms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Slide Number Placeholder 6"/>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2AE800E-9705-440B-A310-3F0C35A70F4E}" type="slidenum">
              <a:rPr lang="en-US" altLang="en-US"/>
              <a:pPr eaLnBrk="1" hangingPunct="1"/>
              <a:t>30</a:t>
            </a:fld>
            <a:endParaRPr lang="en-US" altLang="en-US"/>
          </a:p>
        </p:txBody>
      </p:sp>
      <p:sp>
        <p:nvSpPr>
          <p:cNvPr id="2055" name="Rectangle 2"/>
          <p:cNvSpPr>
            <a:spLocks noGrp="1" noChangeArrowheads="1"/>
          </p:cNvSpPr>
          <p:nvPr>
            <p:ph type="title"/>
          </p:nvPr>
        </p:nvSpPr>
        <p:spPr/>
        <p:txBody>
          <a:bodyPr/>
          <a:lstStyle/>
          <a:p>
            <a:pPr eaLnBrk="1" hangingPunct="1"/>
            <a:r>
              <a:rPr lang="en-US" altLang="en-US" sz="3600" smtClean="0"/>
              <a:t>Spending Shocks</a:t>
            </a:r>
          </a:p>
        </p:txBody>
      </p:sp>
      <p:sp>
        <p:nvSpPr>
          <p:cNvPr id="2056" name="Rectangle 3"/>
          <p:cNvSpPr>
            <a:spLocks noGrp="1" noChangeArrowheads="1"/>
          </p:cNvSpPr>
          <p:nvPr>
            <p:ph type="body" sz="half" idx="1"/>
          </p:nvPr>
        </p:nvSpPr>
        <p:spPr>
          <a:xfrm>
            <a:off x="457200" y="1600200"/>
            <a:ext cx="8382000" cy="1828800"/>
          </a:xfrm>
        </p:spPr>
        <p:txBody>
          <a:bodyPr/>
          <a:lstStyle/>
          <a:p>
            <a:pPr eaLnBrk="1" hangingPunct="1"/>
            <a:r>
              <a:rPr lang="en-US" altLang="en-US" sz="2800" smtClean="0"/>
              <a:t>The effect of a change in spending on total income through expenditure multiplier</a:t>
            </a:r>
          </a:p>
        </p:txBody>
      </p:sp>
      <p:grpSp>
        <p:nvGrpSpPr>
          <p:cNvPr id="2" name="Group 1" descr="The formulas show the effect of a change in spending on total income through expenditure multiplier. The change in real gdp is equal to spending multiplier times a change in planned investment, or a change in government spending, or a change in net exports, or a change in autonomous consumption."/>
          <p:cNvGrpSpPr/>
          <p:nvPr/>
        </p:nvGrpSpPr>
        <p:grpSpPr>
          <a:xfrm>
            <a:off x="1066800" y="2819400"/>
            <a:ext cx="2690813" cy="3433763"/>
            <a:chOff x="1066800" y="2819400"/>
            <a:chExt cx="2690813" cy="3433763"/>
          </a:xfrm>
        </p:grpSpPr>
        <p:graphicFrame>
          <p:nvGraphicFramePr>
            <p:cNvPr id="2050" name="Object 4"/>
            <p:cNvGraphicFramePr>
              <a:graphicFrameLocks noGrp="1" noChangeAspect="1"/>
            </p:cNvGraphicFramePr>
            <p:nvPr>
              <p:ph sz="quarter" idx="2"/>
              <p:extLst>
                <p:ext uri="{D42A27DB-BD31-4B8C-83A1-F6EECF244321}">
                  <p14:modId xmlns:p14="http://schemas.microsoft.com/office/powerpoint/2010/main" val="979882099"/>
                </p:ext>
              </p:extLst>
            </p:nvPr>
          </p:nvGraphicFramePr>
          <p:xfrm>
            <a:off x="1066800" y="2819400"/>
            <a:ext cx="2587625" cy="688975"/>
          </p:xfrm>
          <a:graphic>
            <a:graphicData uri="http://schemas.openxmlformats.org/presentationml/2006/ole">
              <mc:AlternateContent xmlns:mc="http://schemas.openxmlformats.org/markup-compatibility/2006">
                <mc:Choice xmlns:v="urn:schemas-microsoft-com:vml" Requires="v">
                  <p:oleObj spid="_x0000_s84016" name="Equation" r:id="rId3" imgW="1739880" imgH="457200" progId="Equation.3">
                    <p:embed/>
                  </p:oleObj>
                </mc:Choice>
                <mc:Fallback>
                  <p:oleObj name="Equation" r:id="rId3" imgW="1739880" imgH="457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819400"/>
                          <a:ext cx="2587625" cy="688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6"/>
            <p:cNvGraphicFramePr>
              <a:graphicFrameLocks noGrp="1" noChangeAspect="1"/>
            </p:cNvGraphicFramePr>
            <p:nvPr>
              <p:ph sz="quarter" idx="3"/>
              <p:extLst>
                <p:ext uri="{D42A27DB-BD31-4B8C-83A1-F6EECF244321}">
                  <p14:modId xmlns:p14="http://schemas.microsoft.com/office/powerpoint/2010/main" val="1592130507"/>
                </p:ext>
              </p:extLst>
            </p:nvPr>
          </p:nvGraphicFramePr>
          <p:xfrm>
            <a:off x="1066800" y="3733800"/>
            <a:ext cx="2657475" cy="700088"/>
          </p:xfrm>
          <a:graphic>
            <a:graphicData uri="http://schemas.openxmlformats.org/presentationml/2006/ole">
              <mc:AlternateContent xmlns:mc="http://schemas.openxmlformats.org/markup-compatibility/2006">
                <mc:Choice xmlns:v="urn:schemas-microsoft-com:vml" Requires="v">
                  <p:oleObj spid="_x0000_s84017" name="Equation" r:id="rId5" imgW="1752480" imgH="457200" progId="Equation.3">
                    <p:embed/>
                  </p:oleObj>
                </mc:Choice>
                <mc:Fallback>
                  <p:oleObj name="Equation" r:id="rId5" imgW="1752480" imgH="4572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3733800"/>
                          <a:ext cx="2657475" cy="700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4040" name="Object 8"/>
            <p:cNvGraphicFramePr>
              <a:graphicFrameLocks noChangeAspect="1"/>
            </p:cNvGraphicFramePr>
            <p:nvPr>
              <p:extLst>
                <p:ext uri="{D42A27DB-BD31-4B8C-83A1-F6EECF244321}">
                  <p14:modId xmlns:p14="http://schemas.microsoft.com/office/powerpoint/2010/main" val="3505229281"/>
                </p:ext>
              </p:extLst>
            </p:nvPr>
          </p:nvGraphicFramePr>
          <p:xfrm>
            <a:off x="1066800" y="4724400"/>
            <a:ext cx="2690813" cy="668338"/>
          </p:xfrm>
          <a:graphic>
            <a:graphicData uri="http://schemas.openxmlformats.org/presentationml/2006/ole">
              <mc:AlternateContent xmlns:mc="http://schemas.openxmlformats.org/markup-compatibility/2006">
                <mc:Choice xmlns:v="urn:schemas-microsoft-com:vml" Requires="v">
                  <p:oleObj spid="_x0000_s84018" name="Equation" r:id="rId7" imgW="1841400" imgH="457200" progId="Equation.3">
                    <p:embed/>
                  </p:oleObj>
                </mc:Choice>
                <mc:Fallback>
                  <p:oleObj name="Equation" r:id="rId7" imgW="1841400" imgH="4572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6800" y="4724400"/>
                          <a:ext cx="2690813"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4041" name="Object 9"/>
            <p:cNvGraphicFramePr>
              <a:graphicFrameLocks noChangeAspect="1"/>
            </p:cNvGraphicFramePr>
            <p:nvPr>
              <p:extLst>
                <p:ext uri="{D42A27DB-BD31-4B8C-83A1-F6EECF244321}">
                  <p14:modId xmlns:p14="http://schemas.microsoft.com/office/powerpoint/2010/main" val="984533635"/>
                </p:ext>
              </p:extLst>
            </p:nvPr>
          </p:nvGraphicFramePr>
          <p:xfrm>
            <a:off x="1066800" y="5562600"/>
            <a:ext cx="2590800" cy="690563"/>
          </p:xfrm>
          <a:graphic>
            <a:graphicData uri="http://schemas.openxmlformats.org/presentationml/2006/ole">
              <mc:AlternateContent xmlns:mc="http://schemas.openxmlformats.org/markup-compatibility/2006">
                <mc:Choice xmlns:v="urn:schemas-microsoft-com:vml" Requires="v">
                  <p:oleObj spid="_x0000_s84019" name="Equation" r:id="rId9" imgW="1714320" imgH="457200" progId="Equation.3">
                    <p:embed/>
                  </p:oleObj>
                </mc:Choice>
                <mc:Fallback>
                  <p:oleObj name="Equation" r:id="rId9" imgW="1714320" imgH="45720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66800" y="5562600"/>
                          <a:ext cx="2590800" cy="69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Slide Number Placeholder 6"/>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2AE800E-9705-440B-A310-3F0C35A70F4E}" type="slidenum">
              <a:rPr lang="en-US" altLang="en-US"/>
              <a:pPr eaLnBrk="1" hangingPunct="1"/>
              <a:t>31</a:t>
            </a:fld>
            <a:endParaRPr lang="en-US" altLang="en-US"/>
          </a:p>
        </p:txBody>
      </p:sp>
      <p:sp>
        <p:nvSpPr>
          <p:cNvPr id="2055" name="Rectangle 2"/>
          <p:cNvSpPr>
            <a:spLocks noGrp="1" noChangeArrowheads="1"/>
          </p:cNvSpPr>
          <p:nvPr>
            <p:ph type="title"/>
          </p:nvPr>
        </p:nvSpPr>
        <p:spPr/>
        <p:txBody>
          <a:bodyPr/>
          <a:lstStyle/>
          <a:p>
            <a:pPr eaLnBrk="1" hangingPunct="1"/>
            <a:r>
              <a:rPr lang="en-US" altLang="en-US" sz="3600" dirty="0" smtClean="0"/>
              <a:t>Tax Multiplier</a:t>
            </a:r>
          </a:p>
        </p:txBody>
      </p:sp>
      <p:sp>
        <p:nvSpPr>
          <p:cNvPr id="2056" name="Rectangle 3"/>
          <p:cNvSpPr>
            <a:spLocks noGrp="1" noChangeArrowheads="1"/>
          </p:cNvSpPr>
          <p:nvPr>
            <p:ph type="body" sz="half" idx="1"/>
          </p:nvPr>
        </p:nvSpPr>
        <p:spPr>
          <a:xfrm>
            <a:off x="457200" y="1600200"/>
            <a:ext cx="8382000" cy="1828800"/>
          </a:xfrm>
        </p:spPr>
        <p:txBody>
          <a:bodyPr/>
          <a:lstStyle/>
          <a:p>
            <a:r>
              <a:rPr lang="en-US" sz="2800" dirty="0">
                <a:latin typeface="Arial" charset="0"/>
                <a:cs typeface="Arial" charset="0"/>
              </a:rPr>
              <a:t>A change in taxes will have less of a direct impact on income, employment, and output than will an equivalent change in </a:t>
            </a:r>
            <a:r>
              <a:rPr lang="en-US" sz="2800" dirty="0" smtClean="0">
                <a:latin typeface="Arial" charset="0"/>
                <a:cs typeface="Arial" charset="0"/>
              </a:rPr>
              <a:t>I, G, NX, or autonomous consumption. </a:t>
            </a:r>
            <a:endParaRPr lang="en-US" sz="2800" dirty="0">
              <a:latin typeface="Arial" charset="0"/>
              <a:cs typeface="Arial" charset="0"/>
            </a:endParaRPr>
          </a:p>
        </p:txBody>
      </p:sp>
      <mc:AlternateContent xmlns:mc="http://schemas.openxmlformats.org/markup-compatibility/2006" xmlns:a14="http://schemas.microsoft.com/office/drawing/2010/main">
        <mc:Choice Requires="a14">
          <p:sp>
            <p:nvSpPr>
              <p:cNvPr id="3" name="Rectangle 2"/>
              <p:cNvSpPr/>
              <p:nvPr/>
            </p:nvSpPr>
            <p:spPr>
              <a:xfrm>
                <a:off x="2514600" y="3746252"/>
                <a:ext cx="4343400" cy="90178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800" i="1">
                          <a:latin typeface="Cambria Math"/>
                        </a:rPr>
                        <m:t>∆</m:t>
                      </m:r>
                      <m:r>
                        <a:rPr lang="en-US" sz="2800" i="1">
                          <a:latin typeface="Cambria Math"/>
                        </a:rPr>
                        <m:t>𝐺𝐷𝑃</m:t>
                      </m:r>
                      <m:r>
                        <a:rPr lang="en-US" sz="2800" i="1">
                          <a:latin typeface="Cambria Math"/>
                        </a:rPr>
                        <m:t>=−</m:t>
                      </m:r>
                      <m:f>
                        <m:fPr>
                          <m:ctrlPr>
                            <a:rPr lang="en-US" sz="2800" i="1">
                              <a:latin typeface="Cambria Math"/>
                            </a:rPr>
                          </m:ctrlPr>
                        </m:fPr>
                        <m:num>
                          <m:r>
                            <a:rPr lang="en-US" sz="2800" i="1">
                              <a:latin typeface="Cambria Math"/>
                            </a:rPr>
                            <m:t>𝑀𝑃𝐶</m:t>
                          </m:r>
                        </m:num>
                        <m:den>
                          <m:r>
                            <a:rPr lang="en-US" sz="2800" i="1">
                              <a:latin typeface="Cambria Math"/>
                            </a:rPr>
                            <m:t>1−</m:t>
                          </m:r>
                          <m:r>
                            <a:rPr lang="en-US" sz="2800" i="1">
                              <a:latin typeface="Cambria Math"/>
                            </a:rPr>
                            <m:t>𝑀𝑃𝐶</m:t>
                          </m:r>
                        </m:den>
                      </m:f>
                      <m:r>
                        <a:rPr lang="en-US" sz="2800" i="1">
                          <a:latin typeface="Cambria Math"/>
                        </a:rPr>
                        <m:t>×∆</m:t>
                      </m:r>
                      <m:r>
                        <a:rPr lang="en-US" sz="2800" i="1">
                          <a:latin typeface="Cambria Math"/>
                        </a:rPr>
                        <m:t>𝑇</m:t>
                      </m:r>
                    </m:oMath>
                  </m:oMathPara>
                </a14:m>
                <a:endParaRPr lang="en-US" sz="2800" dirty="0"/>
              </a:p>
            </p:txBody>
          </p:sp>
        </mc:Choice>
        <mc:Fallback xmlns="">
          <p:sp>
            <p:nvSpPr>
              <p:cNvPr id="3" name="Rectangle 2"/>
              <p:cNvSpPr>
                <a:spLocks noRot="1" noChangeAspect="1" noMove="1" noResize="1" noEditPoints="1" noAdjustHandles="1" noChangeArrowheads="1" noChangeShapeType="1" noTextEdit="1"/>
              </p:cNvSpPr>
              <p:nvPr/>
            </p:nvSpPr>
            <p:spPr>
              <a:xfrm>
                <a:off x="2514600" y="3746252"/>
                <a:ext cx="4343400" cy="901785"/>
              </a:xfrm>
              <a:prstGeom prst="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788939013"/>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Slide Number Placeholder 6"/>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2AE800E-9705-440B-A310-3F0C35A70F4E}" type="slidenum">
              <a:rPr lang="en-US" altLang="en-US"/>
              <a:pPr eaLnBrk="1" hangingPunct="1"/>
              <a:t>32</a:t>
            </a:fld>
            <a:endParaRPr lang="en-US" altLang="en-US"/>
          </a:p>
        </p:txBody>
      </p:sp>
      <p:sp>
        <p:nvSpPr>
          <p:cNvPr id="2055" name="Rectangle 2"/>
          <p:cNvSpPr>
            <a:spLocks noGrp="1" noChangeArrowheads="1"/>
          </p:cNvSpPr>
          <p:nvPr>
            <p:ph type="title"/>
          </p:nvPr>
        </p:nvSpPr>
        <p:spPr/>
        <p:txBody>
          <a:bodyPr/>
          <a:lstStyle/>
          <a:p>
            <a:pPr eaLnBrk="1" hangingPunct="1"/>
            <a:r>
              <a:rPr lang="en-US" altLang="en-US" sz="3600" dirty="0" smtClean="0"/>
              <a:t>Balanced Budget Multiplier</a:t>
            </a:r>
          </a:p>
        </p:txBody>
      </p:sp>
      <p:sp>
        <p:nvSpPr>
          <p:cNvPr id="2056" name="Rectangle 3"/>
          <p:cNvSpPr>
            <a:spLocks noGrp="1" noChangeArrowheads="1"/>
          </p:cNvSpPr>
          <p:nvPr>
            <p:ph type="body" sz="half" idx="1"/>
          </p:nvPr>
        </p:nvSpPr>
        <p:spPr>
          <a:xfrm>
            <a:off x="457200" y="1600200"/>
            <a:ext cx="8382000" cy="1828800"/>
          </a:xfrm>
        </p:spPr>
        <p:txBody>
          <a:bodyPr/>
          <a:lstStyle/>
          <a:p>
            <a:pPr eaLnBrk="1" hangingPunct="1"/>
            <a:r>
              <a:rPr lang="en-US" sz="2800" dirty="0">
                <a:latin typeface="Arial" charset="0"/>
                <a:cs typeface="Arial" charset="0"/>
              </a:rPr>
              <a:t>Foundations of the </a:t>
            </a:r>
            <a:r>
              <a:rPr lang="en-US" sz="2800" b="1" dirty="0">
                <a:solidFill>
                  <a:srgbClr val="C00000"/>
                </a:solidFill>
                <a:latin typeface="Arial" charset="0"/>
                <a:cs typeface="Arial" charset="0"/>
              </a:rPr>
              <a:t>balanced budget multiplier</a:t>
            </a:r>
            <a:r>
              <a:rPr lang="en-US" sz="2800" dirty="0">
                <a:latin typeface="Arial" charset="0"/>
                <a:cs typeface="Arial" charset="0"/>
              </a:rPr>
              <a:t>:</a:t>
            </a:r>
          </a:p>
          <a:p>
            <a:pPr marL="857250" lvl="2" indent="-457200" eaLnBrk="1" hangingPunct="1">
              <a:buSzPct val="70000"/>
              <a:buFont typeface="Wingdings" panose="05000000000000000000" pitchFamily="2" charset="2"/>
              <a:buChar char="Ø"/>
            </a:pPr>
            <a:r>
              <a:rPr lang="en-US" sz="2800" dirty="0">
                <a:latin typeface="Arial" charset="0"/>
                <a:cs typeface="Arial" charset="0"/>
              </a:rPr>
              <a:t>Equal changes in government spending and taxation lead to an equal change in income. Equivalently, the balanced budget multiplier is equal to 1. </a:t>
            </a:r>
          </a:p>
          <a:p>
            <a:pPr marL="857250" lvl="2" indent="-457200" eaLnBrk="1" hangingPunct="1">
              <a:buSzPct val="70000"/>
              <a:buFont typeface="Wingdings" panose="05000000000000000000" pitchFamily="2" charset="2"/>
              <a:buChar char="Ø"/>
            </a:pPr>
            <a:r>
              <a:rPr lang="en-US" sz="2800" dirty="0">
                <a:latin typeface="Arial" charset="0"/>
                <a:cs typeface="Arial" charset="0"/>
              </a:rPr>
              <a:t>If spending and taxes are increased by the same amount, income grows by this amount.</a:t>
            </a:r>
          </a:p>
        </p:txBody>
      </p:sp>
    </p:spTree>
    <p:extLst>
      <p:ext uri="{BB962C8B-B14F-4D97-AF65-F5344CB8AC3E}">
        <p14:creationId xmlns:p14="http://schemas.microsoft.com/office/powerpoint/2010/main" val="1148279703"/>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9FD59C5-B91C-4A7A-A7B4-4DD212BCC4F2}" type="slidenum">
              <a:rPr lang="en-US" altLang="en-US"/>
              <a:pPr eaLnBrk="1" hangingPunct="1"/>
              <a:t>33</a:t>
            </a:fld>
            <a:endParaRPr lang="en-US" altLang="en-US"/>
          </a:p>
        </p:txBody>
      </p:sp>
      <p:sp>
        <p:nvSpPr>
          <p:cNvPr id="44035" name="Rectangle 2"/>
          <p:cNvSpPr>
            <a:spLocks noGrp="1" noChangeArrowheads="1"/>
          </p:cNvSpPr>
          <p:nvPr>
            <p:ph type="title"/>
          </p:nvPr>
        </p:nvSpPr>
        <p:spPr/>
        <p:txBody>
          <a:bodyPr/>
          <a:lstStyle/>
          <a:p>
            <a:pPr eaLnBrk="1" hangingPunct="1"/>
            <a:r>
              <a:rPr lang="en-US" altLang="en-US" sz="3600" smtClean="0"/>
              <a:t>Figure:  A Graphical View of the Multiplier</a:t>
            </a:r>
          </a:p>
        </p:txBody>
      </p:sp>
      <p:pic>
        <p:nvPicPr>
          <p:cNvPr id="44036" name="Picture 147" descr="this graph shows the multiplying effect of spending on real gdp. If planned investment increases by 1000 billion, the aggregate expenditure shifts upwards. Consequently, at the new equlibrium, the total real gdp increases by 2500 billion, that is 2.5 times of initial increase in planned investmen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1600200"/>
            <a:ext cx="6367463" cy="4730750"/>
          </a:xfrm>
          <a:noFill/>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p:txBody>
          <a:bodyPr/>
          <a:lstStyle/>
          <a:p>
            <a:r>
              <a:rPr lang="en-US" altLang="en-US" sz="3200" smtClean="0">
                <a:solidFill>
                  <a:schemeClr val="tx1"/>
                </a:solidFill>
                <a:latin typeface="Tahoma" pitchFamily="34" charset="0"/>
              </a:rPr>
              <a:t>Application: The Recession of 2007-09</a:t>
            </a:r>
          </a:p>
        </p:txBody>
      </p:sp>
      <p:sp>
        <p:nvSpPr>
          <p:cNvPr id="69635" name="Rectangle 3"/>
          <p:cNvSpPr>
            <a:spLocks noChangeArrowheads="1"/>
          </p:cNvSpPr>
          <p:nvPr/>
        </p:nvSpPr>
        <p:spPr bwMode="auto">
          <a:xfrm>
            <a:off x="457200" y="18288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3399FF"/>
              </a:buClr>
              <a:buSzPct val="125000"/>
              <a:buFontTx/>
              <a:buChar char="•"/>
            </a:pPr>
            <a:r>
              <a:rPr lang="en-US" altLang="en-US" sz="2800"/>
              <a:t>December 2007 recession began</a:t>
            </a:r>
          </a:p>
          <a:p>
            <a:pPr eaLnBrk="1" hangingPunct="1">
              <a:spcBef>
                <a:spcPct val="20000"/>
              </a:spcBef>
              <a:buClr>
                <a:srgbClr val="3399FF"/>
              </a:buClr>
              <a:buSzPct val="125000"/>
              <a:buFontTx/>
              <a:buChar char="•"/>
            </a:pPr>
            <a:r>
              <a:rPr lang="en-US" altLang="en-US" sz="2800"/>
              <a:t>Aggregate expenditures declined</a:t>
            </a:r>
          </a:p>
          <a:p>
            <a:pPr lvl="1" eaLnBrk="1" hangingPunct="1">
              <a:spcBef>
                <a:spcPct val="20000"/>
              </a:spcBef>
              <a:buClr>
                <a:srgbClr val="3399FF"/>
              </a:buClr>
              <a:buSzPct val="125000"/>
              <a:buFont typeface="Arial" charset="0"/>
              <a:buChar char="•"/>
            </a:pPr>
            <a:r>
              <a:rPr lang="en-US" altLang="en-US" sz="2800"/>
              <a:t>Consumption spending declined</a:t>
            </a:r>
          </a:p>
          <a:p>
            <a:pPr lvl="1" eaLnBrk="1" hangingPunct="1">
              <a:spcBef>
                <a:spcPct val="20000"/>
              </a:spcBef>
              <a:buClr>
                <a:srgbClr val="3399FF"/>
              </a:buClr>
              <a:buSzPct val="125000"/>
              <a:buFont typeface="Arial" charset="0"/>
              <a:buChar char="•"/>
            </a:pPr>
            <a:r>
              <a:rPr lang="en-US" altLang="en-US" sz="2800"/>
              <a:t>Investment spending declined</a:t>
            </a:r>
          </a:p>
          <a:p>
            <a:pPr lvl="1" eaLnBrk="1" hangingPunct="1">
              <a:spcBef>
                <a:spcPct val="20000"/>
              </a:spcBef>
              <a:buClr>
                <a:srgbClr val="3399FF"/>
              </a:buClr>
              <a:buSzPct val="125000"/>
              <a:buFont typeface="Arial" charset="0"/>
              <a:buChar char="•"/>
            </a:pPr>
            <a:r>
              <a:rPr lang="en-US" altLang="en-US" sz="2800"/>
              <a:t>Recessionary expenditure gap</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p:txBody>
          <a:bodyPr/>
          <a:lstStyle/>
          <a:p>
            <a:r>
              <a:rPr lang="en-US" altLang="en-US" sz="3200" smtClean="0">
                <a:solidFill>
                  <a:schemeClr val="tx1"/>
                </a:solidFill>
                <a:latin typeface="Tahoma" pitchFamily="34" charset="0"/>
              </a:rPr>
              <a:t>Application: The Recession of 2007-09</a:t>
            </a:r>
          </a:p>
        </p:txBody>
      </p:sp>
      <p:sp>
        <p:nvSpPr>
          <p:cNvPr id="80899" name="Rectangle 3"/>
          <p:cNvSpPr>
            <a:spLocks noChangeArrowheads="1"/>
          </p:cNvSpPr>
          <p:nvPr/>
        </p:nvSpPr>
        <p:spPr bwMode="auto">
          <a:xfrm>
            <a:off x="685800" y="18288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3399FF"/>
              </a:buClr>
              <a:buSzPct val="125000"/>
              <a:buFontTx/>
              <a:buChar char="•"/>
            </a:pPr>
            <a:r>
              <a:rPr lang="en-US" altLang="en-US" sz="3200"/>
              <a:t>Federal government undertook Keynesian policies</a:t>
            </a:r>
          </a:p>
          <a:p>
            <a:pPr lvl="1" eaLnBrk="1" hangingPunct="1">
              <a:spcBef>
                <a:spcPct val="20000"/>
              </a:spcBef>
              <a:buClr>
                <a:srgbClr val="3399FF"/>
              </a:buClr>
              <a:buSzPct val="125000"/>
              <a:buFont typeface="Arial" charset="0"/>
              <a:buChar char="•"/>
            </a:pPr>
            <a:r>
              <a:rPr lang="en-US" altLang="en-US" sz="3200"/>
              <a:t>Tax rebate checks</a:t>
            </a:r>
          </a:p>
          <a:p>
            <a:pPr lvl="1" eaLnBrk="1" hangingPunct="1">
              <a:spcBef>
                <a:spcPct val="20000"/>
              </a:spcBef>
              <a:buClr>
                <a:srgbClr val="3399FF"/>
              </a:buClr>
              <a:buSzPct val="125000"/>
              <a:buFont typeface="Arial" charset="0"/>
              <a:buChar char="•"/>
            </a:pPr>
            <a:r>
              <a:rPr lang="en-US" altLang="en-US" sz="3200"/>
              <a:t>$787 billion stimulus package</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a:lstStyle/>
          <a:p>
            <a:r>
              <a:rPr lang="en-US" altLang="en-US" sz="3200" smtClean="0">
                <a:solidFill>
                  <a:schemeClr val="tx1"/>
                </a:solidFill>
                <a:latin typeface="Tahoma" pitchFamily="34" charset="0"/>
              </a:rPr>
              <a:t>Say’s Law vs. Keynesian Theory</a:t>
            </a:r>
          </a:p>
        </p:txBody>
      </p:sp>
      <p:sp>
        <p:nvSpPr>
          <p:cNvPr id="81923" name="Rectangle 3"/>
          <p:cNvSpPr>
            <a:spLocks noChangeArrowheads="1"/>
          </p:cNvSpPr>
          <p:nvPr/>
        </p:nvSpPr>
        <p:spPr bwMode="auto">
          <a:xfrm>
            <a:off x="457200" y="1371600"/>
            <a:ext cx="8686800" cy="530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3399FF"/>
              </a:buClr>
              <a:buSzPct val="125000"/>
              <a:buFontTx/>
              <a:buChar char="•"/>
            </a:pPr>
            <a:r>
              <a:rPr lang="en-US" altLang="en-US" sz="3200"/>
              <a:t>Classical economics</a:t>
            </a:r>
          </a:p>
          <a:p>
            <a:pPr lvl="1" eaLnBrk="1" hangingPunct="1">
              <a:spcBef>
                <a:spcPct val="20000"/>
              </a:spcBef>
              <a:buClr>
                <a:srgbClr val="3399FF"/>
              </a:buClr>
              <a:buSzPct val="125000"/>
              <a:buFont typeface="Arial" charset="0"/>
              <a:buChar char="•"/>
            </a:pPr>
            <a:r>
              <a:rPr lang="en-US" altLang="en-US" sz="3200"/>
              <a:t>Say’s Law</a:t>
            </a:r>
          </a:p>
          <a:p>
            <a:pPr lvl="1" eaLnBrk="1" hangingPunct="1">
              <a:spcBef>
                <a:spcPct val="20000"/>
              </a:spcBef>
              <a:buClr>
                <a:srgbClr val="3399FF"/>
              </a:buClr>
              <a:buSzPct val="125000"/>
              <a:buFont typeface="Arial" charset="0"/>
              <a:buChar char="•"/>
            </a:pPr>
            <a:r>
              <a:rPr lang="en-US" altLang="en-US" sz="3200"/>
              <a:t>Economy will automatically adjust</a:t>
            </a:r>
          </a:p>
          <a:p>
            <a:pPr lvl="1" eaLnBrk="1" hangingPunct="1">
              <a:spcBef>
                <a:spcPct val="20000"/>
              </a:spcBef>
              <a:buClr>
                <a:srgbClr val="3399FF"/>
              </a:buClr>
              <a:buSzPct val="125000"/>
              <a:buFont typeface="Arial" charset="0"/>
              <a:buChar char="•"/>
            </a:pPr>
            <a:r>
              <a:rPr lang="en-US" altLang="en-US" sz="3200"/>
              <a:t>Laissez-faire</a:t>
            </a:r>
          </a:p>
          <a:p>
            <a:pPr eaLnBrk="1" hangingPunct="1">
              <a:spcBef>
                <a:spcPct val="20000"/>
              </a:spcBef>
              <a:buClr>
                <a:srgbClr val="3399FF"/>
              </a:buClr>
              <a:buSzPct val="125000"/>
              <a:buFontTx/>
              <a:buChar char="•"/>
            </a:pPr>
            <a:r>
              <a:rPr lang="en-US" altLang="en-US" sz="3200"/>
              <a:t>Keynesian economics</a:t>
            </a:r>
          </a:p>
          <a:p>
            <a:pPr lvl="1" eaLnBrk="1" hangingPunct="1">
              <a:spcBef>
                <a:spcPct val="20000"/>
              </a:spcBef>
              <a:buClr>
                <a:srgbClr val="3399FF"/>
              </a:buClr>
              <a:buSzPct val="125000"/>
              <a:buFont typeface="Arial" charset="0"/>
              <a:buChar char="•"/>
            </a:pPr>
            <a:r>
              <a:rPr lang="en-US" altLang="en-US" sz="3200"/>
              <a:t>Cyclical unemployment can occur</a:t>
            </a:r>
          </a:p>
          <a:p>
            <a:pPr lvl="1" eaLnBrk="1" hangingPunct="1">
              <a:spcBef>
                <a:spcPct val="20000"/>
              </a:spcBef>
              <a:buClr>
                <a:srgbClr val="3399FF"/>
              </a:buClr>
              <a:buSzPct val="125000"/>
              <a:buFont typeface="Arial" charset="0"/>
              <a:buChar char="•"/>
            </a:pPr>
            <a:r>
              <a:rPr lang="en-US" altLang="en-US" sz="3200"/>
              <a:t>Economy will not correct itself</a:t>
            </a:r>
          </a:p>
          <a:p>
            <a:pPr lvl="1" eaLnBrk="1" hangingPunct="1">
              <a:spcBef>
                <a:spcPct val="20000"/>
              </a:spcBef>
              <a:buClr>
                <a:srgbClr val="3399FF"/>
              </a:buClr>
              <a:buSzPct val="125000"/>
              <a:buFont typeface="Arial" charset="0"/>
              <a:buChar char="•"/>
            </a:pPr>
            <a:r>
              <a:rPr lang="en-US" altLang="en-US" sz="3200"/>
              <a:t>Government should actively manage macroeconomic instability</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422ED1C-8EAE-4C02-9C35-EEBF3CD7B842}" type="slidenum">
              <a:rPr lang="en-US" altLang="en-US"/>
              <a:pPr eaLnBrk="1" hangingPunct="1"/>
              <a:t>37</a:t>
            </a:fld>
            <a:endParaRPr lang="en-US" altLang="en-US"/>
          </a:p>
        </p:txBody>
      </p:sp>
      <p:sp>
        <p:nvSpPr>
          <p:cNvPr id="45059" name="Rectangle 2"/>
          <p:cNvSpPr>
            <a:spLocks noGrp="1" noChangeArrowheads="1"/>
          </p:cNvSpPr>
          <p:nvPr>
            <p:ph type="title"/>
          </p:nvPr>
        </p:nvSpPr>
        <p:spPr/>
        <p:txBody>
          <a:bodyPr/>
          <a:lstStyle/>
          <a:p>
            <a:pPr eaLnBrk="1" hangingPunct="1"/>
            <a:r>
              <a:rPr lang="en-US" altLang="en-US" sz="3600" smtClean="0"/>
              <a:t>Automatic Stabilizers and the Multiplier</a:t>
            </a:r>
          </a:p>
        </p:txBody>
      </p:sp>
      <p:sp>
        <p:nvSpPr>
          <p:cNvPr id="45060" name="Rectangle 3"/>
          <p:cNvSpPr>
            <a:spLocks noGrp="1" noChangeArrowheads="1"/>
          </p:cNvSpPr>
          <p:nvPr>
            <p:ph type="body" idx="1"/>
          </p:nvPr>
        </p:nvSpPr>
        <p:spPr/>
        <p:txBody>
          <a:bodyPr/>
          <a:lstStyle/>
          <a:p>
            <a:pPr eaLnBrk="1" hangingPunct="1">
              <a:lnSpc>
                <a:spcPct val="80000"/>
              </a:lnSpc>
            </a:pPr>
            <a:r>
              <a:rPr lang="en-US" altLang="en-US" sz="2400" smtClean="0"/>
              <a:t>Automatic stabilizers reduce size of multiplier and therefore reduce impact of spending shocks.</a:t>
            </a:r>
          </a:p>
          <a:p>
            <a:pPr lvl="1" eaLnBrk="1" hangingPunct="1">
              <a:lnSpc>
                <a:spcPct val="80000"/>
              </a:lnSpc>
            </a:pPr>
            <a:r>
              <a:rPr lang="en-US" altLang="en-US" sz="2000" smtClean="0"/>
              <a:t>With milder fluctuations, economy is more stable.</a:t>
            </a:r>
          </a:p>
          <a:p>
            <a:pPr lvl="1" eaLnBrk="1" hangingPunct="1">
              <a:lnSpc>
                <a:spcPct val="80000"/>
              </a:lnSpc>
              <a:buFontTx/>
              <a:buNone/>
            </a:pPr>
            <a:endParaRPr lang="en-US" altLang="en-US" sz="2000" smtClean="0"/>
          </a:p>
          <a:p>
            <a:pPr eaLnBrk="1" hangingPunct="1">
              <a:lnSpc>
                <a:spcPct val="80000"/>
              </a:lnSpc>
            </a:pPr>
            <a:r>
              <a:rPr lang="en-US" altLang="en-US" sz="2400" smtClean="0"/>
              <a:t>Some real-world automatic stabilizers we’ve ignored in the simple, short-run macro model of this chapter</a:t>
            </a:r>
          </a:p>
          <a:p>
            <a:pPr lvl="1" eaLnBrk="1" hangingPunct="1">
              <a:lnSpc>
                <a:spcPct val="80000"/>
              </a:lnSpc>
            </a:pPr>
            <a:r>
              <a:rPr lang="en-US" altLang="en-US" sz="2000" smtClean="0"/>
              <a:t>Taxes</a:t>
            </a:r>
          </a:p>
          <a:p>
            <a:pPr lvl="1" eaLnBrk="1" hangingPunct="1">
              <a:lnSpc>
                <a:spcPct val="80000"/>
              </a:lnSpc>
            </a:pPr>
            <a:r>
              <a:rPr lang="en-US" altLang="en-US" sz="2000" smtClean="0"/>
              <a:t>Transfer payments</a:t>
            </a:r>
          </a:p>
          <a:p>
            <a:pPr lvl="1" eaLnBrk="1" hangingPunct="1">
              <a:lnSpc>
                <a:spcPct val="80000"/>
              </a:lnSpc>
            </a:pPr>
            <a:r>
              <a:rPr lang="en-US" altLang="en-US" sz="2000" smtClean="0"/>
              <a:t>Interest rates</a:t>
            </a:r>
          </a:p>
          <a:p>
            <a:pPr lvl="1" eaLnBrk="1" hangingPunct="1">
              <a:lnSpc>
                <a:spcPct val="80000"/>
              </a:lnSpc>
            </a:pPr>
            <a:r>
              <a:rPr lang="en-US" altLang="en-US" sz="2000" smtClean="0"/>
              <a:t>Imports</a:t>
            </a:r>
          </a:p>
          <a:p>
            <a:pPr lvl="1" eaLnBrk="1" hangingPunct="1">
              <a:lnSpc>
                <a:spcPct val="80000"/>
              </a:lnSpc>
            </a:pPr>
            <a:r>
              <a:rPr lang="en-US" altLang="en-US" sz="2000" smtClean="0"/>
              <a:t>Forward-looking behavior</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78708C6-CADD-423A-9132-2B774B54FB5B}" type="slidenum">
              <a:rPr lang="en-US" altLang="en-US"/>
              <a:pPr eaLnBrk="1" hangingPunct="1"/>
              <a:t>38</a:t>
            </a:fld>
            <a:endParaRPr lang="en-US" altLang="en-US"/>
          </a:p>
        </p:txBody>
      </p:sp>
      <p:sp>
        <p:nvSpPr>
          <p:cNvPr id="46083" name="Rectangle 2"/>
          <p:cNvSpPr>
            <a:spLocks noGrp="1" noChangeArrowheads="1"/>
          </p:cNvSpPr>
          <p:nvPr>
            <p:ph type="title"/>
          </p:nvPr>
        </p:nvSpPr>
        <p:spPr/>
        <p:txBody>
          <a:bodyPr/>
          <a:lstStyle/>
          <a:p>
            <a:pPr eaLnBrk="1" hangingPunct="1"/>
            <a:r>
              <a:rPr lang="en-US" altLang="en-US" sz="3600" smtClean="0"/>
              <a:t>The Role of Saving</a:t>
            </a:r>
          </a:p>
        </p:txBody>
      </p:sp>
      <p:sp>
        <p:nvSpPr>
          <p:cNvPr id="46084" name="Rectangle 3"/>
          <p:cNvSpPr>
            <a:spLocks noGrp="1" noChangeArrowheads="1"/>
          </p:cNvSpPr>
          <p:nvPr>
            <p:ph type="body" idx="1"/>
          </p:nvPr>
        </p:nvSpPr>
        <p:spPr/>
        <p:txBody>
          <a:bodyPr/>
          <a:lstStyle/>
          <a:p>
            <a:pPr eaLnBrk="1" hangingPunct="1">
              <a:lnSpc>
                <a:spcPct val="80000"/>
              </a:lnSpc>
            </a:pPr>
            <a:r>
              <a:rPr lang="en-US" altLang="en-US" sz="2400" smtClean="0"/>
              <a:t>In long-run, saving has positive effects on economy.</a:t>
            </a:r>
          </a:p>
          <a:p>
            <a:pPr eaLnBrk="1" hangingPunct="1">
              <a:lnSpc>
                <a:spcPct val="80000"/>
              </a:lnSpc>
              <a:buFontTx/>
              <a:buNone/>
            </a:pPr>
            <a:endParaRPr lang="en-US" altLang="en-US" sz="2400" smtClean="0"/>
          </a:p>
          <a:p>
            <a:pPr eaLnBrk="1" hangingPunct="1">
              <a:lnSpc>
                <a:spcPct val="80000"/>
              </a:lnSpc>
            </a:pPr>
            <a:r>
              <a:rPr lang="en-US" altLang="en-US" sz="2400" smtClean="0"/>
              <a:t>But in short-run, automatic mechanisms of classical model do not keep economy operating at its potential.</a:t>
            </a:r>
          </a:p>
          <a:p>
            <a:pPr eaLnBrk="1" hangingPunct="1">
              <a:lnSpc>
                <a:spcPct val="80000"/>
              </a:lnSpc>
              <a:buFontTx/>
              <a:buNone/>
            </a:pPr>
            <a:endParaRPr lang="en-US" altLang="en-US" sz="2400" smtClean="0"/>
          </a:p>
          <a:p>
            <a:pPr eaLnBrk="1" hangingPunct="1">
              <a:lnSpc>
                <a:spcPct val="80000"/>
              </a:lnSpc>
            </a:pPr>
            <a:r>
              <a:rPr lang="en-US" altLang="en-US" sz="2400" smtClean="0"/>
              <a:t>In long-run, an increase in desire to save leads to faster economic growth and rising living standards.</a:t>
            </a:r>
          </a:p>
          <a:p>
            <a:pPr lvl="1" eaLnBrk="1" hangingPunct="1">
              <a:lnSpc>
                <a:spcPct val="80000"/>
              </a:lnSpc>
            </a:pPr>
            <a:r>
              <a:rPr lang="en-US" altLang="en-US" sz="2000" smtClean="0"/>
              <a:t>In short-run, however, it can cause a recession that pushes output below its potential.</a:t>
            </a:r>
          </a:p>
          <a:p>
            <a:pPr lvl="1" eaLnBrk="1" hangingPunct="1">
              <a:lnSpc>
                <a:spcPct val="80000"/>
              </a:lnSpc>
              <a:buFontTx/>
              <a:buNone/>
            </a:pPr>
            <a:endParaRPr lang="en-US" altLang="en-US" sz="2000" smtClean="0"/>
          </a:p>
          <a:p>
            <a:pPr eaLnBrk="1" hangingPunct="1">
              <a:lnSpc>
                <a:spcPct val="80000"/>
              </a:lnSpc>
            </a:pPr>
            <a:r>
              <a:rPr lang="en-US" altLang="en-US" sz="2400" smtClean="0"/>
              <a:t>Two sides to the “saving coin”</a:t>
            </a:r>
          </a:p>
          <a:p>
            <a:pPr lvl="1" eaLnBrk="1" hangingPunct="1">
              <a:lnSpc>
                <a:spcPct val="80000"/>
              </a:lnSpc>
            </a:pPr>
            <a:r>
              <a:rPr lang="en-US" altLang="en-US" sz="2000" smtClean="0"/>
              <a:t>Impact of increased saving is positive in long-run and potentially dangerous in short-run.</a:t>
            </a:r>
            <a:r>
              <a:rPr lang="en-US" altLang="en-US" sz="2400" smtClean="0"/>
              <a:t>  </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507FFC2-1086-4A48-9798-C6ED23FAFF6C}" type="slidenum">
              <a:rPr lang="en-US" altLang="en-US"/>
              <a:pPr eaLnBrk="1" hangingPunct="1"/>
              <a:t>39</a:t>
            </a:fld>
            <a:endParaRPr lang="en-US" altLang="en-US"/>
          </a:p>
        </p:txBody>
      </p:sp>
      <p:sp>
        <p:nvSpPr>
          <p:cNvPr id="47107" name="Rectangle 2"/>
          <p:cNvSpPr>
            <a:spLocks noGrp="1" noChangeArrowheads="1"/>
          </p:cNvSpPr>
          <p:nvPr>
            <p:ph type="title"/>
          </p:nvPr>
        </p:nvSpPr>
        <p:spPr/>
        <p:txBody>
          <a:bodyPr/>
          <a:lstStyle/>
          <a:p>
            <a:pPr eaLnBrk="1" hangingPunct="1"/>
            <a:r>
              <a:rPr lang="en-US" altLang="en-US" sz="3600" smtClean="0"/>
              <a:t>The Effect of Fiscal Policy</a:t>
            </a:r>
          </a:p>
        </p:txBody>
      </p:sp>
      <p:sp>
        <p:nvSpPr>
          <p:cNvPr id="47108" name="Rectangle 3"/>
          <p:cNvSpPr>
            <a:spLocks noGrp="1" noChangeArrowheads="1"/>
          </p:cNvSpPr>
          <p:nvPr>
            <p:ph type="body" idx="1"/>
          </p:nvPr>
        </p:nvSpPr>
        <p:spPr/>
        <p:txBody>
          <a:bodyPr/>
          <a:lstStyle/>
          <a:p>
            <a:pPr eaLnBrk="1" hangingPunct="1">
              <a:lnSpc>
                <a:spcPct val="90000"/>
              </a:lnSpc>
            </a:pPr>
            <a:r>
              <a:rPr lang="en-US" altLang="en-US" sz="2400" smtClean="0"/>
              <a:t>In classical model fiscal policy—changes in government spending or taxes designed  to change equilibrium GDP—is completely ineffective – </a:t>
            </a:r>
            <a:r>
              <a:rPr lang="en-US" altLang="en-US" sz="2400" i="1" smtClean="0"/>
              <a:t>crowding out effect</a:t>
            </a:r>
            <a:r>
              <a:rPr lang="en-US" altLang="en-US" sz="2400" smtClean="0"/>
              <a:t>.</a:t>
            </a:r>
          </a:p>
          <a:p>
            <a:pPr eaLnBrk="1" hangingPunct="1">
              <a:lnSpc>
                <a:spcPct val="90000"/>
              </a:lnSpc>
            </a:pPr>
            <a:r>
              <a:rPr lang="en-US" altLang="en-US" sz="2400" smtClean="0"/>
              <a:t>In short-run, an increase in government purchases causes a multiplied increase in equilibrium GDP.</a:t>
            </a:r>
          </a:p>
          <a:p>
            <a:pPr lvl="1" eaLnBrk="1" hangingPunct="1">
              <a:lnSpc>
                <a:spcPct val="90000"/>
              </a:lnSpc>
            </a:pPr>
            <a:r>
              <a:rPr lang="en-US" altLang="en-US" sz="2000" smtClean="0"/>
              <a:t>Therefore, in short-run, fiscal policy can actually change equilibrium GDP.</a:t>
            </a:r>
          </a:p>
          <a:p>
            <a:pPr lvl="1" eaLnBrk="1" hangingPunct="1">
              <a:lnSpc>
                <a:spcPct val="90000"/>
              </a:lnSpc>
            </a:pPr>
            <a:r>
              <a:rPr lang="en-US" altLang="en-US" sz="2000" smtClean="0"/>
              <a:t>Observation suggests that fiscal policy could, in principle, play a role in altering path of economy. </a:t>
            </a:r>
          </a:p>
          <a:p>
            <a:pPr eaLnBrk="1" hangingPunct="1">
              <a:lnSpc>
                <a:spcPct val="90000"/>
              </a:lnSpc>
            </a:pPr>
            <a:r>
              <a:rPr lang="en-US" altLang="en-US" sz="2400" smtClean="0"/>
              <a:t>Indeed, in 1960s and early 1970s, this was the thinking of many economists.</a:t>
            </a:r>
          </a:p>
          <a:p>
            <a:pPr lvl="1" eaLnBrk="1" hangingPunct="1">
              <a:lnSpc>
                <a:spcPct val="90000"/>
              </a:lnSpc>
            </a:pPr>
            <a:r>
              <a:rPr lang="en-US" altLang="en-US" sz="2000" smtClean="0"/>
              <a:t>But very few economists believe this today.</a:t>
            </a:r>
          </a:p>
          <a:p>
            <a:pPr lvl="1" eaLnBrk="1" hangingPunct="1">
              <a:lnSpc>
                <a:spcPct val="90000"/>
              </a:lnSpc>
              <a:buFontTx/>
              <a:buNone/>
            </a:pPr>
            <a:r>
              <a:rPr lang="en-US" altLang="en-US" sz="2000" smtClean="0"/>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D847E2C-E44D-42DE-A655-77C93EE417F9}" type="slidenum">
              <a:rPr lang="en-US" altLang="en-US"/>
              <a:pPr eaLnBrk="1" hangingPunct="1"/>
              <a:t>4</a:t>
            </a:fld>
            <a:endParaRPr lang="en-US" altLang="en-US"/>
          </a:p>
        </p:txBody>
      </p:sp>
      <p:sp>
        <p:nvSpPr>
          <p:cNvPr id="20483" name="Rectangle 2"/>
          <p:cNvSpPr>
            <a:spLocks noGrp="1" noChangeArrowheads="1"/>
          </p:cNvSpPr>
          <p:nvPr>
            <p:ph type="title"/>
          </p:nvPr>
        </p:nvSpPr>
        <p:spPr/>
        <p:txBody>
          <a:bodyPr/>
          <a:lstStyle/>
          <a:p>
            <a:pPr eaLnBrk="1" hangingPunct="1"/>
            <a:r>
              <a:rPr lang="en-US" altLang="en-US" smtClean="0"/>
              <a:t>Consumption</a:t>
            </a:r>
          </a:p>
        </p:txBody>
      </p:sp>
      <p:sp>
        <p:nvSpPr>
          <p:cNvPr id="20484" name="Rectangle 3"/>
          <p:cNvSpPr>
            <a:spLocks noGrp="1" noChangeArrowheads="1"/>
          </p:cNvSpPr>
          <p:nvPr>
            <p:ph type="body" idx="1"/>
          </p:nvPr>
        </p:nvSpPr>
        <p:spPr/>
        <p:txBody>
          <a:bodyPr/>
          <a:lstStyle/>
          <a:p>
            <a:pPr eaLnBrk="1" hangingPunct="1"/>
            <a:r>
              <a:rPr lang="en-US" altLang="en-US" smtClean="0"/>
              <a:t>What factors affect households’ spending?</a:t>
            </a:r>
          </a:p>
          <a:p>
            <a:pPr lvl="1" eaLnBrk="1" hangingPunct="1"/>
            <a:r>
              <a:rPr lang="en-US" altLang="en-US" smtClean="0"/>
              <a:t>Disposable income: Y</a:t>
            </a:r>
            <a:r>
              <a:rPr lang="en-US" altLang="en-US" baseline="30000" smtClean="0"/>
              <a:t>d</a:t>
            </a:r>
            <a:r>
              <a:rPr lang="en-US" altLang="en-US" smtClean="0"/>
              <a:t> (= Y – T)</a:t>
            </a:r>
          </a:p>
          <a:p>
            <a:pPr lvl="1" eaLnBrk="1" hangingPunct="1"/>
            <a:r>
              <a:rPr lang="en-US" altLang="en-US" smtClean="0"/>
              <a:t>Wealth (= total assets – total liability)</a:t>
            </a:r>
          </a:p>
          <a:p>
            <a:pPr lvl="1" eaLnBrk="1" hangingPunct="1"/>
            <a:r>
              <a:rPr lang="en-US" altLang="en-US" smtClean="0"/>
              <a:t>Price level</a:t>
            </a:r>
          </a:p>
          <a:p>
            <a:pPr lvl="1" eaLnBrk="1" hangingPunct="1"/>
            <a:r>
              <a:rPr lang="en-US" altLang="en-US" smtClean="0"/>
              <a:t>Interest rate </a:t>
            </a:r>
          </a:p>
          <a:p>
            <a:pPr lvl="2" eaLnBrk="1" hangingPunct="1"/>
            <a:r>
              <a:rPr lang="en-US" altLang="en-US" smtClean="0"/>
              <a:t>When interest rate falls, consumption rises</a:t>
            </a:r>
          </a:p>
          <a:p>
            <a:pPr lvl="1" eaLnBrk="1" hangingPunct="1"/>
            <a:r>
              <a:rPr lang="en-US" altLang="en-US" smtClean="0"/>
              <a:t>Expectations about future</a:t>
            </a:r>
          </a:p>
          <a:p>
            <a:pPr lvl="2" eaLnBrk="1" hangingPunct="1"/>
            <a:endParaRPr lang="en-US" altLang="en-US"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EAF5D62-EC4A-435F-81C2-49B0FB4DF428}" type="slidenum">
              <a:rPr lang="en-US" altLang="en-US"/>
              <a:pPr eaLnBrk="1" hangingPunct="1"/>
              <a:t>5</a:t>
            </a:fld>
            <a:endParaRPr lang="en-US" altLang="en-US"/>
          </a:p>
        </p:txBody>
      </p:sp>
      <p:sp>
        <p:nvSpPr>
          <p:cNvPr id="21507" name="Rectangle 2"/>
          <p:cNvSpPr>
            <a:spLocks noGrp="1" noChangeArrowheads="1"/>
          </p:cNvSpPr>
          <p:nvPr>
            <p:ph type="title"/>
          </p:nvPr>
        </p:nvSpPr>
        <p:spPr/>
        <p:txBody>
          <a:bodyPr/>
          <a:lstStyle/>
          <a:p>
            <a:pPr eaLnBrk="1" hangingPunct="1"/>
            <a:r>
              <a:rPr lang="en-US" altLang="en-US" sz="3600" smtClean="0"/>
              <a:t>Figure: U.S. Consumption and Disposable Income, 1985-2002</a:t>
            </a:r>
          </a:p>
        </p:txBody>
      </p:sp>
      <p:pic>
        <p:nvPicPr>
          <p:cNvPr id="21508" name="Picture 5" descr="using actual data of real consumption spending and real disposable income, the figure shows a positive relationship between consumption spending and incom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47800" y="1371600"/>
            <a:ext cx="6248400" cy="5486400"/>
          </a:xfr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6E9A77D-3136-4448-B596-E4155AFC464C}" type="slidenum">
              <a:rPr lang="en-US" altLang="en-US"/>
              <a:pPr eaLnBrk="1" hangingPunct="1"/>
              <a:t>6</a:t>
            </a:fld>
            <a:endParaRPr lang="en-US" altLang="en-US"/>
          </a:p>
        </p:txBody>
      </p:sp>
      <p:sp>
        <p:nvSpPr>
          <p:cNvPr id="22531" name="Rectangle 2"/>
          <p:cNvSpPr>
            <a:spLocks noGrp="1" noChangeArrowheads="1"/>
          </p:cNvSpPr>
          <p:nvPr>
            <p:ph type="title"/>
          </p:nvPr>
        </p:nvSpPr>
        <p:spPr/>
        <p:txBody>
          <a:bodyPr/>
          <a:lstStyle/>
          <a:p>
            <a:pPr eaLnBrk="1" hangingPunct="1"/>
            <a:r>
              <a:rPr lang="en-US" altLang="en-US" sz="3600" smtClean="0"/>
              <a:t>Figure:  The Consumption Function</a:t>
            </a:r>
          </a:p>
        </p:txBody>
      </p:sp>
      <p:pic>
        <p:nvPicPr>
          <p:cNvPr id="22532" name="Picture 5" descr="this figure shows real consumption spending as a function of real disposable income. Specifically, the autonomous consumption is 2000 billon, which is the vertical intercept of the consumption line in the figure. The slope of the line is 0.6, which is the marginal propencity to consume, meaning that if real disposable income increases by 1000 billion, the real consumption spending increases by 600 billi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90600" y="1371600"/>
            <a:ext cx="7162800" cy="5486400"/>
          </a:xfr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9B8D9C-F49A-4B1C-945B-2AC1279A13D0}" type="slidenum">
              <a:rPr lang="en-US" altLang="en-US"/>
              <a:pPr eaLnBrk="1" hangingPunct="1"/>
              <a:t>7</a:t>
            </a:fld>
            <a:endParaRPr lang="en-US" altLang="en-US"/>
          </a:p>
        </p:txBody>
      </p:sp>
      <p:sp>
        <p:nvSpPr>
          <p:cNvPr id="23555" name="Rectangle 2"/>
          <p:cNvSpPr>
            <a:spLocks noGrp="1" noChangeArrowheads="1"/>
          </p:cNvSpPr>
          <p:nvPr>
            <p:ph type="title"/>
          </p:nvPr>
        </p:nvSpPr>
        <p:spPr/>
        <p:txBody>
          <a:bodyPr/>
          <a:lstStyle/>
          <a:p>
            <a:pPr eaLnBrk="1" hangingPunct="1"/>
            <a:r>
              <a:rPr lang="en-US" altLang="en-US" sz="3600" smtClean="0"/>
              <a:t>Consumption and Disposable Income</a:t>
            </a:r>
          </a:p>
        </p:txBody>
      </p:sp>
      <p:sp>
        <p:nvSpPr>
          <p:cNvPr id="23556" name="Rectangle 3"/>
          <p:cNvSpPr>
            <a:spLocks noGrp="1" noChangeArrowheads="1"/>
          </p:cNvSpPr>
          <p:nvPr>
            <p:ph type="body" idx="1"/>
          </p:nvPr>
        </p:nvSpPr>
        <p:spPr/>
        <p:txBody>
          <a:bodyPr/>
          <a:lstStyle/>
          <a:p>
            <a:pPr eaLnBrk="1" hangingPunct="1">
              <a:lnSpc>
                <a:spcPct val="80000"/>
              </a:lnSpc>
              <a:buFontTx/>
              <a:buNone/>
            </a:pPr>
            <a:endParaRPr lang="en-US" altLang="en-US" sz="2400" smtClean="0"/>
          </a:p>
          <a:p>
            <a:pPr eaLnBrk="1" hangingPunct="1">
              <a:lnSpc>
                <a:spcPct val="80000"/>
              </a:lnSpc>
            </a:pPr>
            <a:r>
              <a:rPr lang="en-US" altLang="en-US" sz="2400" smtClean="0"/>
              <a:t>Autonomous consumption spending</a:t>
            </a:r>
          </a:p>
          <a:p>
            <a:pPr lvl="1" eaLnBrk="1" hangingPunct="1">
              <a:lnSpc>
                <a:spcPct val="80000"/>
              </a:lnSpc>
            </a:pPr>
            <a:r>
              <a:rPr lang="en-US" altLang="en-US" sz="2000" smtClean="0"/>
              <a:t>Consumption spending when disposable income is zero</a:t>
            </a:r>
          </a:p>
          <a:p>
            <a:pPr lvl="1" eaLnBrk="1" hangingPunct="1">
              <a:lnSpc>
                <a:spcPct val="80000"/>
              </a:lnSpc>
              <a:buFontTx/>
              <a:buNone/>
            </a:pPr>
            <a:endParaRPr lang="en-US" altLang="en-US" sz="2000" smtClean="0"/>
          </a:p>
          <a:p>
            <a:pPr eaLnBrk="1" hangingPunct="1">
              <a:lnSpc>
                <a:spcPct val="80000"/>
              </a:lnSpc>
            </a:pPr>
            <a:r>
              <a:rPr lang="en-US" altLang="en-US" sz="2400" smtClean="0"/>
              <a:t>Marginal propensity to consume, or MPC</a:t>
            </a:r>
          </a:p>
          <a:p>
            <a:pPr lvl="1" eaLnBrk="1" hangingPunct="1">
              <a:lnSpc>
                <a:spcPct val="80000"/>
              </a:lnSpc>
            </a:pPr>
            <a:r>
              <a:rPr lang="en-US" altLang="en-US" sz="2000" smtClean="0"/>
              <a:t>The slope of the consumption function</a:t>
            </a:r>
          </a:p>
          <a:p>
            <a:pPr lvl="1" eaLnBrk="1" hangingPunct="1">
              <a:lnSpc>
                <a:spcPct val="80000"/>
              </a:lnSpc>
            </a:pPr>
            <a:r>
              <a:rPr lang="en-US" altLang="en-US" sz="2000" smtClean="0"/>
              <a:t>MPC = </a:t>
            </a:r>
            <a:r>
              <a:rPr lang="el-GR" altLang="en-US" sz="2000" smtClean="0">
                <a:cs typeface="Arial" charset="0"/>
              </a:rPr>
              <a:t>Δ</a:t>
            </a:r>
            <a:r>
              <a:rPr lang="en-US" altLang="en-US" sz="2000" smtClean="0">
                <a:cs typeface="Arial" charset="0"/>
              </a:rPr>
              <a:t> Consumption ÷ </a:t>
            </a:r>
            <a:r>
              <a:rPr lang="el-GR" altLang="en-US" sz="2000" smtClean="0">
                <a:cs typeface="Arial" charset="0"/>
              </a:rPr>
              <a:t>Δ</a:t>
            </a:r>
            <a:r>
              <a:rPr lang="en-US" altLang="en-US" sz="2000" smtClean="0">
                <a:cs typeface="Arial" charset="0"/>
              </a:rPr>
              <a:t> Disposable Income</a:t>
            </a:r>
            <a:endParaRPr lang="en-US" altLang="en-US" sz="2000" smtClean="0"/>
          </a:p>
          <a:p>
            <a:pPr lvl="1" eaLnBrk="1" hangingPunct="1">
              <a:lnSpc>
                <a:spcPct val="80000"/>
              </a:lnSpc>
            </a:pPr>
            <a:r>
              <a:rPr lang="en-US" altLang="en-US" sz="2000" smtClean="0">
                <a:cs typeface="Arial" charset="0"/>
              </a:rPr>
              <a:t>MPC measures by how much consumption spending rises when disposable income rises by one dollar</a:t>
            </a:r>
          </a:p>
          <a:p>
            <a:pPr eaLnBrk="1" hangingPunct="1">
              <a:lnSpc>
                <a:spcPct val="80000"/>
              </a:lnSpc>
              <a:buFontTx/>
              <a:buNone/>
            </a:pPr>
            <a:endParaRPr lang="en-US" altLang="en-US" sz="2400" smtClean="0">
              <a:cs typeface="Arial" charset="0"/>
            </a:endParaRPr>
          </a:p>
          <a:p>
            <a:pPr eaLnBrk="1" hangingPunct="1">
              <a:lnSpc>
                <a:spcPct val="80000"/>
              </a:lnSpc>
            </a:pPr>
            <a:r>
              <a:rPr lang="en-US" altLang="en-US" sz="2400" smtClean="0">
                <a:cs typeface="Arial" charset="0"/>
              </a:rPr>
              <a:t>Logic and empirical evidence suggest that the MPC should be larger than zero, but less than 1</a:t>
            </a:r>
          </a:p>
          <a:p>
            <a:pPr lvl="1" eaLnBrk="1" hangingPunct="1">
              <a:lnSpc>
                <a:spcPct val="80000"/>
              </a:lnSpc>
            </a:pPr>
            <a:r>
              <a:rPr lang="en-US" altLang="en-US" sz="2000" smtClean="0">
                <a:cs typeface="Arial" charset="0"/>
              </a:rPr>
              <a:t>So, we assume that 0 &lt; MPC &lt; 1</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Consumption and Saving</a:t>
            </a:r>
            <a:endParaRPr lang="en-US" dirty="0"/>
          </a:p>
        </p:txBody>
      </p:sp>
      <p:sp>
        <p:nvSpPr>
          <p:cNvPr id="3" name="Content Placeholder 2"/>
          <p:cNvSpPr>
            <a:spLocks noGrp="1"/>
          </p:cNvSpPr>
          <p:nvPr>
            <p:ph idx="1"/>
          </p:nvPr>
        </p:nvSpPr>
        <p:spPr/>
        <p:txBody>
          <a:bodyPr/>
          <a:lstStyle/>
          <a:p>
            <a:pPr eaLnBrk="1" hangingPunct="1"/>
            <a:r>
              <a:rPr lang="en-US" dirty="0">
                <a:latin typeface="Arial" charset="0"/>
                <a:cs typeface="Arial" charset="0"/>
              </a:rPr>
              <a:t>The </a:t>
            </a:r>
            <a:r>
              <a:rPr lang="en-US" b="1" dirty="0">
                <a:solidFill>
                  <a:srgbClr val="C00000"/>
                </a:solidFill>
                <a:latin typeface="Arial" charset="0"/>
                <a:cs typeface="Arial" charset="0"/>
              </a:rPr>
              <a:t>marginal propensity to consume</a:t>
            </a:r>
            <a:r>
              <a:rPr lang="en-US" dirty="0">
                <a:solidFill>
                  <a:srgbClr val="C00000"/>
                </a:solidFill>
                <a:latin typeface="Arial" charset="0"/>
                <a:cs typeface="Arial" charset="0"/>
              </a:rPr>
              <a:t> </a:t>
            </a:r>
            <a:r>
              <a:rPr lang="en-US" dirty="0">
                <a:latin typeface="Arial" charset="0"/>
                <a:cs typeface="Arial" charset="0"/>
              </a:rPr>
              <a:t>(MPC) is equal to the change in consumption associated with a given change in income. </a:t>
            </a:r>
          </a:p>
          <a:p>
            <a:pPr eaLnBrk="1" hangingPunct="1"/>
            <a:r>
              <a:rPr lang="en-US" dirty="0">
                <a:latin typeface="Arial" charset="0"/>
                <a:cs typeface="Arial" charset="0"/>
              </a:rPr>
              <a:t>The </a:t>
            </a:r>
            <a:r>
              <a:rPr lang="en-US" b="1" dirty="0">
                <a:solidFill>
                  <a:srgbClr val="C00000"/>
                </a:solidFill>
                <a:latin typeface="Arial" charset="0"/>
                <a:cs typeface="Arial" charset="0"/>
              </a:rPr>
              <a:t>marginal propensity to save</a:t>
            </a:r>
            <a:r>
              <a:rPr lang="en-US" dirty="0">
                <a:solidFill>
                  <a:srgbClr val="C00000"/>
                </a:solidFill>
                <a:latin typeface="Arial" charset="0"/>
                <a:cs typeface="Arial" charset="0"/>
              </a:rPr>
              <a:t> </a:t>
            </a:r>
            <a:r>
              <a:rPr lang="en-US" dirty="0">
                <a:solidFill>
                  <a:srgbClr val="7030A0"/>
                </a:solidFill>
                <a:latin typeface="Arial" charset="0"/>
                <a:cs typeface="Arial" charset="0"/>
              </a:rPr>
              <a:t/>
            </a:r>
            <a:br>
              <a:rPr lang="en-US" dirty="0">
                <a:solidFill>
                  <a:srgbClr val="7030A0"/>
                </a:solidFill>
                <a:latin typeface="Arial" charset="0"/>
                <a:cs typeface="Arial" charset="0"/>
              </a:rPr>
            </a:br>
            <a:r>
              <a:rPr lang="en-US" dirty="0">
                <a:latin typeface="Arial" charset="0"/>
                <a:cs typeface="Arial" charset="0"/>
              </a:rPr>
              <a:t>(MPS) is equal to the change in saving associated with a given change in income.</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14F018BD-A85C-49B1-AA0A-0AFB52ACF1F5}" type="slidenum">
              <a:rPr lang="en-US" smtClean="0"/>
              <a:pPr>
                <a:defRPr/>
              </a:pPr>
              <a:t>8</a:t>
            </a:fld>
            <a:endParaRPr lang="en-US"/>
          </a:p>
        </p:txBody>
      </p:sp>
    </p:spTree>
    <p:extLst>
      <p:ext uri="{BB962C8B-B14F-4D97-AF65-F5344CB8AC3E}">
        <p14:creationId xmlns:p14="http://schemas.microsoft.com/office/powerpoint/2010/main" val="128169289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Consumption and Saving</a:t>
            </a:r>
            <a:endParaRPr lang="en-US" dirty="0"/>
          </a:p>
        </p:txBody>
      </p:sp>
      <p:sp>
        <p:nvSpPr>
          <p:cNvPr id="3" name="Content Placeholder 2"/>
          <p:cNvSpPr>
            <a:spLocks noGrp="1"/>
          </p:cNvSpPr>
          <p:nvPr>
            <p:ph idx="1"/>
          </p:nvPr>
        </p:nvSpPr>
        <p:spPr/>
        <p:txBody>
          <a:bodyPr/>
          <a:lstStyle/>
          <a:p>
            <a:pPr eaLnBrk="1" hangingPunct="1"/>
            <a:r>
              <a:rPr lang="en-US" dirty="0">
                <a:latin typeface="Arial" charset="0"/>
                <a:cs typeface="Arial" charset="0"/>
              </a:rPr>
              <a:t>MPC and MPS will always sum to 1, </a:t>
            </a:r>
            <a:br>
              <a:rPr lang="en-US" dirty="0">
                <a:latin typeface="Arial" charset="0"/>
                <a:cs typeface="Arial" charset="0"/>
              </a:rPr>
            </a:br>
            <a:r>
              <a:rPr lang="en-US" dirty="0">
                <a:latin typeface="Arial" charset="0"/>
                <a:cs typeface="Arial" charset="0"/>
              </a:rPr>
              <a:t>since the only thing that can be done with additional income is to either spend it</a:t>
            </a:r>
            <a:br>
              <a:rPr lang="en-US" dirty="0">
                <a:latin typeface="Arial" charset="0"/>
                <a:cs typeface="Arial" charset="0"/>
              </a:rPr>
            </a:br>
            <a:r>
              <a:rPr lang="en-US" dirty="0">
                <a:latin typeface="Arial" charset="0"/>
                <a:cs typeface="Arial" charset="0"/>
              </a:rPr>
              <a:t>or save it. </a:t>
            </a:r>
          </a:p>
          <a:p>
            <a:pPr marL="0" indent="0" algn="ctr">
              <a:buNone/>
            </a:pPr>
            <a:r>
              <a:rPr lang="en-US" dirty="0" smtClean="0"/>
              <a:t>MPC + MPS = 1</a:t>
            </a:r>
            <a:endParaRPr lang="en-US" dirty="0"/>
          </a:p>
        </p:txBody>
      </p:sp>
      <p:sp>
        <p:nvSpPr>
          <p:cNvPr id="4" name="Slide Number Placeholder 3"/>
          <p:cNvSpPr>
            <a:spLocks noGrp="1"/>
          </p:cNvSpPr>
          <p:nvPr>
            <p:ph type="sldNum" sz="quarter" idx="11"/>
          </p:nvPr>
        </p:nvSpPr>
        <p:spPr/>
        <p:txBody>
          <a:bodyPr/>
          <a:lstStyle/>
          <a:p>
            <a:pPr>
              <a:defRPr/>
            </a:pPr>
            <a:fld id="{14F018BD-A85C-49B1-AA0A-0AFB52ACF1F5}" type="slidenum">
              <a:rPr lang="en-US" smtClean="0"/>
              <a:pPr>
                <a:defRPr/>
              </a:pPr>
              <a:t>9</a:t>
            </a:fld>
            <a:endParaRPr lang="en-US"/>
          </a:p>
        </p:txBody>
      </p:sp>
    </p:spTree>
    <p:extLst>
      <p:ext uri="{BB962C8B-B14F-4D97-AF65-F5344CB8AC3E}">
        <p14:creationId xmlns:p14="http://schemas.microsoft.com/office/powerpoint/2010/main" val="75263076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4&quot;&gt;&lt;property id=&quot;20148&quot; value=&quot;5&quot;/&gt;&lt;property id=&quot;20300&quot; value=&quot;Slide 2 - &amp;quot;The Short-Run Macro Model&amp;quot;&quot;/&gt;&lt;property id=&quot;20307&quot; value=&quot;258&quot;/&gt;&lt;/object&gt;&lt;object type=&quot;3&quot; unique_id=&quot;10005&quot;&gt;&lt;property id=&quot;20148&quot; value=&quot;5&quot;/&gt;&lt;property id=&quot;20300&quot; value=&quot;Slide 3 - &amp;quot;Review the Categories of Spending&amp;quot;&quot;/&gt;&lt;property id=&quot;20307&quot; value=&quot;259&quot;/&gt;&lt;/object&gt;&lt;object type=&quot;3&quot; unique_id=&quot;10006&quot;&gt;&lt;property id=&quot;20148&quot; value=&quot;5&quot;/&gt;&lt;property id=&quot;20300&quot; value=&quot;Slide 4 - &amp;quot;Consumption&amp;quot;&quot;/&gt;&lt;property id=&quot;20307&quot; value=&quot;311&quot;/&gt;&lt;/object&gt;&lt;object type=&quot;3&quot; unique_id=&quot;10007&quot;&gt;&lt;property id=&quot;20148&quot; value=&quot;5&quot;/&gt;&lt;property id=&quot;20300&quot; value=&quot;Slide 5 - &amp;quot;Figure: U.S. Consumption and Disposable Income, 1985-2002&amp;quot;&quot;/&gt;&lt;property id=&quot;20307&quot; value=&quot;268&quot;/&gt;&lt;/object&gt;&lt;object type=&quot;3&quot; unique_id=&quot;10008&quot;&gt;&lt;property id=&quot;20148&quot; value=&quot;5&quot;/&gt;&lt;property id=&quot;20300&quot; value=&quot;Slide 6 - &amp;quot;Figure:  The Consumption Function&amp;quot;&quot;/&gt;&lt;property id=&quot;20307&quot; value=&quot;269&quot;/&gt;&lt;/object&gt;&lt;object type=&quot;3&quot; unique_id=&quot;10009&quot;&gt;&lt;property id=&quot;20148&quot; value=&quot;5&quot;/&gt;&lt;property id=&quot;20300&quot; value=&quot;Slide 7 - &amp;quot;Consumption and Disposable Income&amp;quot;&quot;/&gt;&lt;property id=&quot;20307&quot; value=&quot;266&quot;/&gt;&lt;/object&gt;&lt;object type=&quot;3&quot; unique_id=&quot;10010&quot;&gt;&lt;property id=&quot;20148&quot; value=&quot;5&quot;/&gt;&lt;property id=&quot;20300&quot; value=&quot;Slide 10 - &amp;quot;Representing Consumption with an Equation&amp;quot;&quot;/&gt;&lt;property id=&quot;20307&quot; value=&quot;267&quot;/&gt;&lt;/object&gt;&lt;object type=&quot;3&quot; unique_id=&quot;10011&quot;&gt;&lt;property id=&quot;20148&quot; value=&quot;5&quot;/&gt;&lt;property id=&quot;20300&quot; value=&quot;Slide 11 - &amp;quot;Figure:  The Consumption-Income Line&amp;quot;&quot;/&gt;&lt;property id=&quot;20307&quot; value=&quot;271&quot;/&gt;&lt;/object&gt;&lt;object type=&quot;3&quot; unique_id=&quot;10012&quot;&gt;&lt;property id=&quot;20148&quot; value=&quot;5&quot;/&gt;&lt;property id=&quot;20300&quot; value=&quot;Slide 12 - &amp;quot;Shifts in the Consumption-Income Line&amp;quot;&quot;/&gt;&lt;property id=&quot;20307&quot; value=&quot;306&quot;/&gt;&lt;/object&gt;&lt;object type=&quot;3&quot; unique_id=&quot;10013&quot;&gt;&lt;property id=&quot;20148&quot; value=&quot;5&quot;/&gt;&lt;property id=&quot;20300&quot; value=&quot;Slide 13 - &amp;quot;Figure:  A Shift in the Consumption-Income Line&amp;quot;&quot;/&gt;&lt;property id=&quot;20307&quot; value=&quot;273&quot;/&gt;&lt;/object&gt;&lt;object type=&quot;3&quot; unique_id=&quot;10014&quot;&gt;&lt;property id=&quot;20148&quot; value=&quot;5&quot;/&gt;&lt;property id=&quot;20300&quot; value=&quot;Slide 14 - &amp;quot;IP, G and NX&amp;quot;&quot;/&gt;&lt;property id=&quot;20307&quot; value=&quot;312&quot;/&gt;&lt;/object&gt;&lt;object type=&quot;3&quot; unique_id=&quot;10015&quot;&gt;&lt;property id=&quot;20148&quot; value=&quot;5&quot;/&gt;&lt;property id=&quot;20300&quot; value=&quot;Slide 15 - &amp;quot;Summing Up:  Aggregate Expenditure&amp;quot;&quot;/&gt;&lt;property id=&quot;20307&quot; value=&quot;277&quot;/&gt;&lt;/object&gt;&lt;object type=&quot;3&quot; unique_id=&quot;10016&quot;&gt;&lt;property id=&quot;20148&quot; value=&quot;5&quot;/&gt;&lt;property id=&quot;20300&quot; value=&quot;Slide 16 - &amp;quot;Finding Equilibrium GDP&amp;quot;&quot;/&gt;&lt;property id=&quot;20307&quot; value=&quot;279&quot;/&gt;&lt;/object&gt;&lt;object type=&quot;3&quot; unique_id=&quot;10017&quot;&gt;&lt;property id=&quot;20148&quot; value=&quot;5&quot;/&gt;&lt;property id=&quot;20300&quot; value=&quot;Slide 17 - &amp;quot;Inventories and Equilibrium GDP&amp;quot;&quot;/&gt;&lt;property id=&quot;20307&quot; value=&quot;280&quot;/&gt;&lt;/object&gt;&lt;object type=&quot;3&quot; unique_id=&quot;10018&quot;&gt;&lt;property id=&quot;20148&quot; value=&quot;5&quot;/&gt;&lt;property id=&quot;20300&quot; value=&quot;Slide 18 - &amp;quot;Figure:  Deriving the Aggregate Expenditure Line&amp;quot;&quot;/&gt;&lt;property id=&quot;20307&quot; value=&quot;283&quot;/&gt;&lt;/object&gt;&lt;object type=&quot;3&quot; unique_id=&quot;10019&quot;&gt;&lt;property id=&quot;20148&quot; value=&quot;5&quot;/&gt;&lt;property id=&quot;20300&quot; value=&quot;Slide 19 - &amp;quot;Figure:  Using a 45° to Translate Distances&amp;quot;&quot;/&gt;&lt;property id=&quot;20307&quot; value=&quot;284&quot;/&gt;&lt;/object&gt;&lt;object type=&quot;3&quot; unique_id=&quot;10020&quot;&gt;&lt;property id=&quot;20148&quot; value=&quot;5&quot;/&gt;&lt;property id=&quot;20300&quot; value=&quot;Slide 20 - &amp;quot;Figure:  Determining Equilibrium Real GDP&amp;quot;&quot;/&gt;&lt;property id=&quot;20307&quot; value=&quot;285&quot;/&gt;&lt;/object&gt;&lt;object type=&quot;3&quot; unique_id=&quot;10021&quot;&gt;&lt;property id=&quot;20148&quot; value=&quot;5&quot;/&gt;&lt;property id=&quot;20300&quot; value=&quot;Slide 21 - &amp;quot;Equilibrium GDP and Employment&amp;quot;&quot;/&gt;&lt;property id=&quot;20307&quot; value=&quot;286&quot;/&gt;&lt;/object&gt;&lt;object type=&quot;3&quot; unique_id=&quot;10022&quot;&gt;&lt;property id=&quot;20148&quot; value=&quot;5&quot;/&gt;&lt;property id=&quot;20300&quot; value=&quot;Slide 22 - &amp;quot;Figure:  Short-Run Equilibrium GDP &amp;lt; Full Employment GDP&amp;quot;&quot;/&gt;&lt;property id=&quot;20307&quot; value=&quot;287&quot;/&gt;&lt;/object&gt;&lt;object type=&quot;3&quot; unique_id=&quot;10023&quot;&gt;&lt;property id=&quot;20148&quot; value=&quot;5&quot;/&gt;&lt;property id=&quot;20300&quot; value=&quot;Slide 23 - &amp;quot;Figure:  Short-Run Equilibrium GDP &amp;gt; Full-Employment GDP&amp;quot;&quot;/&gt;&lt;property id=&quot;20307&quot; value=&quot;288&quot;/&gt;&lt;/object&gt;&lt;object type=&quot;3&quot; unique_id=&quot;10024&quot;&gt;&lt;property id=&quot;20148&quot; value=&quot;5&quot;/&gt;&lt;property id=&quot;20300&quot; value=&quot;Slide 24 - &amp;quot;A Change in Investment Spending&amp;quot;&quot;/&gt;&lt;property id=&quot;20307&quot; value=&quot;289&quot;/&gt;&lt;/object&gt;&lt;object type=&quot;3&quot; unique_id=&quot;10025&quot;&gt;&lt;property id=&quot;20148&quot; value=&quot;5&quot;/&gt;&lt;property id=&quot;20300&quot; value=&quot;Slide 25 - &amp;quot;A Change in Investment Spending&amp;quot;&quot;/&gt;&lt;property id=&quot;20307&quot; value=&quot;303&quot;/&gt;&lt;/object&gt;&lt;object type=&quot;3&quot; unique_id=&quot;10026&quot;&gt;&lt;property id=&quot;20148&quot; value=&quot;5&quot;/&gt;&lt;property id=&quot;20300&quot; value=&quot;Slide 26 - &amp;quot;Figure:  The Effect of a Change in Investment Spending&amp;quot;&quot;/&gt;&lt;property id=&quot;20307&quot; value=&quot;290&quot;/&gt;&lt;/object&gt;&lt;object type=&quot;3&quot; unique_id=&quot;10027&quot;&gt;&lt;property id=&quot;20148&quot; value=&quot;5&quot;/&gt;&lt;property id=&quot;20300&quot; value=&quot;Slide 27 - &amp;quot;The Expenditure Multiplier&amp;quot;&quot;/&gt;&lt;property id=&quot;20307&quot; value=&quot;291&quot;/&gt;&lt;/object&gt;&lt;object type=&quot;3&quot; unique_id=&quot;10028&quot;&gt;&lt;property id=&quot;20148&quot; value=&quot;5&quot;/&gt;&lt;property id=&quot;20300&quot; value=&quot;Slide 28 - &amp;quot;The Expenditure Multiplier&amp;quot;&quot;/&gt;&lt;property id=&quot;20307&quot; value=&quot;292&quot;/&gt;&lt;/object&gt;&lt;object type=&quot;3&quot; unique_id=&quot;10029&quot;&gt;&lt;property id=&quot;20148&quot; value=&quot;5&quot;/&gt;&lt;property id=&quot;20300&quot; value=&quot;Slide 29 - &amp;quot;Spending Shocks&amp;quot;&quot;/&gt;&lt;property id=&quot;20307&quot; value=&quot;293&quot;/&gt;&lt;/object&gt;&lt;object type=&quot;3&quot; unique_id=&quot;10030&quot;&gt;&lt;property id=&quot;20148&quot; value=&quot;5&quot;/&gt;&lt;property id=&quot;20300&quot; value=&quot;Slide 30 - &amp;quot;Spending Shocks&amp;quot;&quot;/&gt;&lt;property id=&quot;20307&quot; value=&quot;294&quot;/&gt;&lt;/object&gt;&lt;object type=&quot;3&quot; unique_id=&quot;10031&quot;&gt;&lt;property id=&quot;20148&quot; value=&quot;5&quot;/&gt;&lt;property id=&quot;20300&quot; value=&quot;Slide 33 - &amp;quot;Figure:  A Graphical View of the Multiplier&amp;quot;&quot;/&gt;&lt;property id=&quot;20307&quot; value=&quot;302&quot;/&gt;&lt;/object&gt;&lt;object type=&quot;3&quot; unique_id=&quot;10032&quot;&gt;&lt;property id=&quot;20148&quot; value=&quot;5&quot;/&gt;&lt;property id=&quot;20300&quot; value=&quot;Slide 34 - &amp;quot;Application: The Recession of 2007-09&amp;quot;&quot;/&gt;&lt;property id=&quot;20307&quot; value=&quot;313&quot;/&gt;&lt;/object&gt;&lt;object type=&quot;3&quot; unique_id=&quot;10033&quot;&gt;&lt;property id=&quot;20148&quot; value=&quot;5&quot;/&gt;&lt;property id=&quot;20300&quot; value=&quot;Slide 35 - &amp;quot;Application: The Recession of 2007-09&amp;quot;&quot;/&gt;&lt;property id=&quot;20307&quot; value=&quot;314&quot;/&gt;&lt;/object&gt;&lt;object type=&quot;3&quot; unique_id=&quot;10034&quot;&gt;&lt;property id=&quot;20148&quot; value=&quot;5&quot;/&gt;&lt;property id=&quot;20300&quot; value=&quot;Slide 36 - &amp;quot;Say’s Law vs. Keynesian Theory&amp;quot;&quot;/&gt;&lt;property id=&quot;20307&quot; value=&quot;315&quot;/&gt;&lt;/object&gt;&lt;object type=&quot;3&quot; unique_id=&quot;10035&quot;&gt;&lt;property id=&quot;20148&quot; value=&quot;5&quot;/&gt;&lt;property id=&quot;20300&quot; value=&quot;Slide 37 - &amp;quot;Automatic Stabilizers and the Multiplier&amp;quot;&quot;/&gt;&lt;property id=&quot;20307&quot; value=&quot;296&quot;/&gt;&lt;/object&gt;&lt;object type=&quot;3&quot; unique_id=&quot;10036&quot;&gt;&lt;property id=&quot;20148&quot; value=&quot;5&quot;/&gt;&lt;property id=&quot;20300&quot; value=&quot;Slide 38 - &amp;quot;The Role of Saving&amp;quot;&quot;/&gt;&lt;property id=&quot;20307&quot; value=&quot;298&quot;/&gt;&lt;/object&gt;&lt;object type=&quot;3&quot; unique_id=&quot;10037&quot;&gt;&lt;property id=&quot;20148&quot; value=&quot;5&quot;/&gt;&lt;property id=&quot;20300&quot; value=&quot;Slide 39 - &amp;quot;The Effect of Fiscal Policy&amp;quot;&quot;/&gt;&lt;property id=&quot;20307&quot; value=&quot;299&quot;/&gt;&lt;/object&gt;&lt;object type=&quot;3&quot; unique_id=&quot;10371&quot;&gt;&lt;property id=&quot;20148&quot; value=&quot;5&quot;/&gt;&lt;property id=&quot;20300&quot; value=&quot;Slide 1 - &amp;quot;Topic 5&amp;quot;&quot;/&gt;&lt;property id=&quot;20307&quot; value=&quot;316&quot;/&gt;&lt;/object&gt;&lt;object type=&quot;3&quot; unique_id=&quot;10521&quot;&gt;&lt;property id=&quot;20148&quot; value=&quot;5&quot;/&gt;&lt;property id=&quot;20300&quot; value=&quot;Slide 8 - &amp;quot;Consumption and Saving&amp;quot;&quot;/&gt;&lt;property id=&quot;20307&quot; value=&quot;317&quot;/&gt;&lt;/object&gt;&lt;object type=&quot;3&quot; unique_id=&quot;10522&quot;&gt;&lt;property id=&quot;20148&quot; value=&quot;5&quot;/&gt;&lt;property id=&quot;20300&quot; value=&quot;Slide 9 - &amp;quot;Consumption and Saving&amp;quot;&quot;/&gt;&lt;property id=&quot;20307&quot; value=&quot;318&quot;/&gt;&lt;/object&gt;&lt;object type=&quot;3&quot; unique_id=&quot;10679&quot;&gt;&lt;property id=&quot;20148&quot; value=&quot;5&quot;/&gt;&lt;property id=&quot;20300&quot; value=&quot;Slide 31 - &amp;quot;Tax Multiplier&amp;quot;&quot;/&gt;&lt;property id=&quot;20307&quot; value=&quot;319&quot;/&gt;&lt;/object&gt;&lt;object type=&quot;3&quot; unique_id=&quot;10800&quot;&gt;&lt;property id=&quot;20148&quot; value=&quot;5&quot;/&gt;&lt;property id=&quot;20300&quot; value=&quot;Slide 32 - &amp;quot;Balanced Budget Multiplier&amp;quot;&quot;/&gt;&lt;property id=&quot;20307&quot; value=&quot;320&quot;/&gt;&lt;/object&gt;&lt;/object&gt;&lt;object type=&quot;8&quot; unique_id=&quot;10074&quot;&gt;&lt;/object&gt;&lt;/object&gt;&lt;/database&gt;"/>
  <p:tag name="SECTOMILLISECCONVERTED" val="1"/>
</p:tagLst>
</file>

<file path=ppt/theme/theme1.xml><?xml version="1.0" encoding="utf-8"?>
<a:theme xmlns:a="http://schemas.openxmlformats.org/drawingml/2006/main" name="Chapter 01_What is Economics">
  <a:themeElements>
    <a:clrScheme name="Chapter 01_What is Econom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apter 01_What is Economi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apter 01_What is Econom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pter 01_What is Economic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pter 01_What is Economic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pter 01_What is Economic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pter 01_What is Economic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pter 01_What is Economic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pter 01_What is Economic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pter 01_What is Economic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pter 01_What is Economic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pter 01_What is Economic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pter 01_What is Economic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pter 01_What is Economic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Z:\Hall Leiberman PPT\HL-3e Lecture PPT Folder\Chapter 01_What is Economics.ppt</Template>
  <TotalTime>1205</TotalTime>
  <Words>1743</Words>
  <Application>Microsoft Office PowerPoint</Application>
  <PresentationFormat>On-screen Show (4:3)</PresentationFormat>
  <Paragraphs>236</Paragraphs>
  <Slides>39</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42" baseType="lpstr">
      <vt:lpstr>Chapter 01_What is Economics</vt:lpstr>
      <vt:lpstr>Equation</vt:lpstr>
      <vt:lpstr>Document</vt:lpstr>
      <vt:lpstr>Topic 5</vt:lpstr>
      <vt:lpstr>The Short-Run Macro Model</vt:lpstr>
      <vt:lpstr>Review the Categories of Spending</vt:lpstr>
      <vt:lpstr>Consumption</vt:lpstr>
      <vt:lpstr>Figure: U.S. Consumption and Disposable Income, 1985-2002</vt:lpstr>
      <vt:lpstr>Figure:  The Consumption Function</vt:lpstr>
      <vt:lpstr>Consumption and Disposable Income</vt:lpstr>
      <vt:lpstr>Consumption and Saving</vt:lpstr>
      <vt:lpstr>Consumption and Saving</vt:lpstr>
      <vt:lpstr>Representing Consumption with an Equation</vt:lpstr>
      <vt:lpstr>Figure:  The Consumption-Income Line</vt:lpstr>
      <vt:lpstr>Shifts in the Consumption-Income Line</vt:lpstr>
      <vt:lpstr>Figure:  A Shift in the Consumption-Income Line</vt:lpstr>
      <vt:lpstr>IP, G and NX</vt:lpstr>
      <vt:lpstr>Summing Up:  Aggregate Expenditure</vt:lpstr>
      <vt:lpstr>Finding Equilibrium GDP</vt:lpstr>
      <vt:lpstr>Inventories and Equilibrium GDP</vt:lpstr>
      <vt:lpstr>Figure:  Deriving the Aggregate Expenditure Line</vt:lpstr>
      <vt:lpstr>Figure:  Using a 45° to Translate Distances</vt:lpstr>
      <vt:lpstr>Figure:  Determining Equilibrium Real GDP</vt:lpstr>
      <vt:lpstr>Equilibrium GDP and Employment</vt:lpstr>
      <vt:lpstr>Figure:  Short-Run Equilibrium GDP &lt; Full Employment GDP</vt:lpstr>
      <vt:lpstr>Figure:  Short-Run Equilibrium GDP &gt; Full-Employment GDP</vt:lpstr>
      <vt:lpstr>A Change in Investment Spending</vt:lpstr>
      <vt:lpstr>A Change in Investment Spending</vt:lpstr>
      <vt:lpstr>Figure:  The Effect of a Change in Investment Spending</vt:lpstr>
      <vt:lpstr>The Expenditure Multiplier</vt:lpstr>
      <vt:lpstr>The Expenditure Multiplier</vt:lpstr>
      <vt:lpstr>Spending Shocks</vt:lpstr>
      <vt:lpstr>Spending Shocks</vt:lpstr>
      <vt:lpstr>Tax Multiplier</vt:lpstr>
      <vt:lpstr>Balanced Budget Multiplier</vt:lpstr>
      <vt:lpstr>Figure:  A Graphical View of the Multiplier</vt:lpstr>
      <vt:lpstr>Application: The Recession of 2007-09</vt:lpstr>
      <vt:lpstr>Application: The Recession of 2007-09</vt:lpstr>
      <vt:lpstr>Say’s Law vs. Keynesian Theory</vt:lpstr>
      <vt:lpstr>Automatic Stabilizers and the Multiplier</vt:lpstr>
      <vt:lpstr>The Role of Saving</vt:lpstr>
      <vt:lpstr>The Effect of Fiscal Policy</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Principles and Applications</dc:title>
  <dc:creator>John F Hall</dc:creator>
  <cp:lastModifiedBy>Windows User</cp:lastModifiedBy>
  <cp:revision>86</cp:revision>
  <dcterms:created xsi:type="dcterms:W3CDTF">2003-11-23T05:11:07Z</dcterms:created>
  <dcterms:modified xsi:type="dcterms:W3CDTF">2016-02-15T03:55:00Z</dcterms:modified>
</cp:coreProperties>
</file>